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vml" ContentType="application/vnd.openxmlformats-officedocument.vmlDrawing"/>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sldIdLst>
    <p:sldId id="690" r:id="rId5"/>
    <p:sldId id="263" r:id="rId6"/>
    <p:sldId id="675" r:id="rId7"/>
    <p:sldId id="676" r:id="rId8"/>
    <p:sldId id="693" r:id="rId9"/>
    <p:sldId id="684" r:id="rId10"/>
    <p:sldId id="687" r:id="rId11"/>
    <p:sldId id="688" r:id="rId12"/>
    <p:sldId id="681" r:id="rId13"/>
    <p:sldId id="691" r:id="rId14"/>
    <p:sldId id="689" r:id="rId15"/>
    <p:sldId id="692" r:id="rId16"/>
    <p:sldId id="682" r:id="rId17"/>
    <p:sldId id="683" r:id="rId18"/>
    <p:sldId id="322" r:id="rId19"/>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AC1408-32AB-1878-4A10-D791B05EC65A}" name="Marx, Lukas GIZ" initials="MLG" userId="S::lukas.marx@giz.de::7cf6061c-2c3d-4892-9465-b438a8260412" providerId="AD"/>
  <p188:author id="{7697EC24-9390-D9BE-0BFD-BE0990753AD8}" name="Mueller, Julia GIZ KE" initials="MJGK" userId="S::julia.mueller@giz.de::1dafec3b-a92b-4735-89a8-2085ea82ad91" providerId="AD"/>
  <p188:author id="{A75D5552-658C-3C3C-9FA8-339DC6642B73}" name="Guenther, Nadine GIZ" initials="GG" userId="S::nadine.guenther@giz.de::e93ff799-3632-41d9-9b8e-b3e8257a8d61" providerId="AD"/>
  <p188:author id="{C379FAA1-1625-66F0-5D5E-1BD1485C025B}" name="Gunda, Regina Kwengwere GIZ MW" initials="GM" userId="S::regina.gunda@giz.de::72cf46ca-d6da-4570-87fe-9d42e5002eeb" providerId="AD"/>
  <p188:author id="{513D93A8-124A-2123-F76A-FF721B8C93A7}" name="Armando Jose Tselo" initials="AJT" userId="S::armando.tselo@giz.de::e955f8d7-f001-4cc7-8900-b12a00a383a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976D"/>
    <a:srgbClr val="F6B859"/>
    <a:srgbClr val="F8E946"/>
    <a:srgbClr val="E6E6E6"/>
    <a:srgbClr val="C80F0F"/>
    <a:srgbClr val="C00000"/>
    <a:srgbClr val="CC00CC"/>
    <a:srgbClr val="232120"/>
    <a:srgbClr val="FFFFFF"/>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unkle Formatvorlage 2 - Akzent 1/Akz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5BE263C-DBD7-4A20-BB59-AAB30ACAA65A}" styleName="Mittlere Formatvorlage 3 - Akz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ittlere Formatvorlage 3 - Akz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3" autoAdjust="0"/>
    <p:restoredTop sz="94660"/>
  </p:normalViewPr>
  <p:slideViewPr>
    <p:cSldViewPr snapToGrid="0">
      <p:cViewPr varScale="1">
        <p:scale>
          <a:sx n="141" d="100"/>
          <a:sy n="141" d="100"/>
        </p:scale>
        <p:origin x="1050" y="120"/>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iuki, Gregory Kirimi GIZ KE" userId="10a1e055-f824-455b-b967-1262a2144b53" providerId="ADAL" clId="{889E0872-7D30-4D8E-A793-E9422A9AAACC}"/>
    <pc:docChg chg="modSld">
      <pc:chgData name="Muriuki, Gregory Kirimi GIZ KE" userId="10a1e055-f824-455b-b967-1262a2144b53" providerId="ADAL" clId="{889E0872-7D30-4D8E-A793-E9422A9AAACC}" dt="2023-10-05T09:45:50.024" v="2"/>
      <pc:docMkLst>
        <pc:docMk/>
      </pc:docMkLst>
      <pc:sldChg chg="modSp">
        <pc:chgData name="Muriuki, Gregory Kirimi GIZ KE" userId="10a1e055-f824-455b-b967-1262a2144b53" providerId="ADAL" clId="{889E0872-7D30-4D8E-A793-E9422A9AAACC}" dt="2023-10-05T09:45:50.024" v="2"/>
        <pc:sldMkLst>
          <pc:docMk/>
          <pc:sldMk cId="3082346143" sldId="691"/>
        </pc:sldMkLst>
        <pc:spChg chg="mod">
          <ac:chgData name="Muriuki, Gregory Kirimi GIZ KE" userId="10a1e055-f824-455b-b967-1262a2144b53" providerId="ADAL" clId="{889E0872-7D30-4D8E-A793-E9422A9AAACC}" dt="2023-10-05T09:45:17.212" v="0" actId="368"/>
          <ac:spMkLst>
            <pc:docMk/>
            <pc:sldMk cId="3082346143" sldId="691"/>
            <ac:spMk id="33" creationId="{A6BB3A79-2BB0-42A9-A548-1AD1F657FEC7}"/>
          </ac:spMkLst>
        </pc:spChg>
        <pc:graphicFrameChg chg="mod">
          <ac:chgData name="Muriuki, Gregory Kirimi GIZ KE" userId="10a1e055-f824-455b-b967-1262a2144b53" providerId="ADAL" clId="{889E0872-7D30-4D8E-A793-E9422A9AAACC}" dt="2023-10-05T09:45:23.089" v="1"/>
          <ac:graphicFrameMkLst>
            <pc:docMk/>
            <pc:sldMk cId="3082346143" sldId="691"/>
            <ac:graphicFrameMk id="3" creationId="{684FC20B-09FA-4C3E-9911-4FD1EAF676A0}"/>
          </ac:graphicFrameMkLst>
        </pc:graphicFrameChg>
        <pc:graphicFrameChg chg="mod">
          <ac:chgData name="Muriuki, Gregory Kirimi GIZ KE" userId="10a1e055-f824-455b-b967-1262a2144b53" providerId="ADAL" clId="{889E0872-7D30-4D8E-A793-E9422A9AAACC}" dt="2023-10-05T09:45:50.024" v="2"/>
          <ac:graphicFrameMkLst>
            <pc:docMk/>
            <pc:sldMk cId="3082346143" sldId="691"/>
            <ac:graphicFrameMk id="9" creationId="{C2EC297F-DCF3-4EB4-8817-EDD8492D279E}"/>
          </ac:graphicFrameMkLst>
        </pc:graphicFrameChg>
      </pc:sldChg>
    </pc:docChg>
  </pc:docChgLst>
  <pc:docChgLst>
    <pc:chgData name="Schweitzer, Sylvia GIZ" userId="e69cb770-e470-4b84-ba4d-1d26a072329e" providerId="ADAL" clId="{C22182DA-9655-441B-AF8C-B9359A3B8F56}"/>
    <pc:docChg chg="modSld">
      <pc:chgData name="Schweitzer, Sylvia GIZ" userId="e69cb770-e470-4b84-ba4d-1d26a072329e" providerId="ADAL" clId="{C22182DA-9655-441B-AF8C-B9359A3B8F56}" dt="2023-10-11T12:30:42.171" v="0" actId="14734"/>
      <pc:docMkLst>
        <pc:docMk/>
      </pc:docMkLst>
      <pc:sldChg chg="modSp mod">
        <pc:chgData name="Schweitzer, Sylvia GIZ" userId="e69cb770-e470-4b84-ba4d-1d26a072329e" providerId="ADAL" clId="{C22182DA-9655-441B-AF8C-B9359A3B8F56}" dt="2023-10-11T12:30:42.171" v="0" actId="14734"/>
        <pc:sldMkLst>
          <pc:docMk/>
          <pc:sldMk cId="2206136327" sldId="687"/>
        </pc:sldMkLst>
        <pc:graphicFrameChg chg="modGraphic">
          <ac:chgData name="Schweitzer, Sylvia GIZ" userId="e69cb770-e470-4b84-ba4d-1d26a072329e" providerId="ADAL" clId="{C22182DA-9655-441B-AF8C-B9359A3B8F56}" dt="2023-10-11T12:30:42.171" v="0" actId="14734"/>
          <ac:graphicFrameMkLst>
            <pc:docMk/>
            <pc:sldMk cId="2206136327" sldId="687"/>
            <ac:graphicFrameMk id="23" creationId="{AB3CB01B-54B8-4305-B482-37ED132412DB}"/>
          </ac:graphicFrameMkLst>
        </pc:graphicFrameChg>
      </pc:sldChg>
    </pc:docChg>
  </pc:docChgLst>
  <pc:docChgLst>
    <pc:chgData name="Otto, Daniel" userId="S::daniel.otto_gfa-group.de#ext#@gizonline.onmicrosoft.com::49adb70f-0de2-413a-b14a-3e830d5144bf" providerId="AD" clId="Web-{698406A1-26F8-B2E8-C901-732A975AF5DE}"/>
    <pc:docChg chg="sldOrd">
      <pc:chgData name="Otto, Daniel" userId="S::daniel.otto_gfa-group.de#ext#@gizonline.onmicrosoft.com::49adb70f-0de2-413a-b14a-3e830d5144bf" providerId="AD" clId="Web-{698406A1-26F8-B2E8-C901-732A975AF5DE}" dt="2023-08-01T08:49:54.477" v="0"/>
      <pc:docMkLst>
        <pc:docMk/>
      </pc:docMkLst>
      <pc:sldChg chg="ord">
        <pc:chgData name="Otto, Daniel" userId="S::daniel.otto_gfa-group.de#ext#@gizonline.onmicrosoft.com::49adb70f-0de2-413a-b14a-3e830d5144bf" providerId="AD" clId="Web-{698406A1-26F8-B2E8-C901-732A975AF5DE}" dt="2023-08-01T08:49:54.477" v="0"/>
        <pc:sldMkLst>
          <pc:docMk/>
          <pc:sldMk cId="1895565650" sldId="684"/>
        </pc:sldMkLst>
      </pc:sldChg>
    </pc:docChg>
  </pc:docChgLst>
</pc:chgInfo>
</file>

<file path=ppt/drawings/_rels/vmlDrawing1.v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image" Target="../media/image42.wmf"/><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wmf"/><Relationship Id="rId1" Type="http://schemas.openxmlformats.org/officeDocument/2006/relationships/image" Target="../media/image49.wmf"/><Relationship Id="rId6" Type="http://schemas.openxmlformats.org/officeDocument/2006/relationships/image" Target="../media/image54.wmf"/><Relationship Id="rId5" Type="http://schemas.openxmlformats.org/officeDocument/2006/relationships/image" Target="../media/image53.wmf"/><Relationship Id="rId10" Type="http://schemas.openxmlformats.org/officeDocument/2006/relationships/image" Target="../media/image58.wmf"/><Relationship Id="rId4" Type="http://schemas.openxmlformats.org/officeDocument/2006/relationships/image" Target="../media/image52.wmf"/><Relationship Id="rId9" Type="http://schemas.openxmlformats.org/officeDocument/2006/relationships/image" Target="../media/image5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02/11/2023</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‹Nr.›</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2</a:t>
            </a:fld>
            <a:endParaRPr lang="en-GB"/>
          </a:p>
        </p:txBody>
      </p:sp>
    </p:spTree>
    <p:extLst>
      <p:ext uri="{BB962C8B-B14F-4D97-AF65-F5344CB8AC3E}">
        <p14:creationId xmlns:p14="http://schemas.microsoft.com/office/powerpoint/2010/main" val="3958997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a:p>
        </p:txBody>
      </p:sp>
    </p:spTree>
    <p:extLst>
      <p:ext uri="{BB962C8B-B14F-4D97-AF65-F5344CB8AC3E}">
        <p14:creationId xmlns:p14="http://schemas.microsoft.com/office/powerpoint/2010/main" val="2975542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a:p>
        </p:txBody>
      </p:sp>
    </p:spTree>
    <p:extLst>
      <p:ext uri="{BB962C8B-B14F-4D97-AF65-F5344CB8AC3E}">
        <p14:creationId xmlns:p14="http://schemas.microsoft.com/office/powerpoint/2010/main" val="32873749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jpe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9.jpe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2995FEF-F44E-4720-98FA-B2AE557B1183}"/>
              </a:ext>
            </a:extLst>
          </p:cNvPr>
          <p:cNvPicPr>
            <a:picLocks/>
          </p:cNvPicPr>
          <p:nvPr userDrawn="1"/>
        </p:nvPicPr>
        <p:blipFill>
          <a:blip r:embed="rId2" cstate="screen">
            <a:extLst>
              <a:ext uri="{28A0092B-C50C-407E-A947-70E740481C1C}">
                <a14:useLocalDpi xmlns:a14="http://schemas.microsoft.com/office/drawing/2010/main"/>
              </a:ext>
            </a:extLst>
          </a:blip>
          <a:srcRect t="15168" b="15168"/>
          <a:stretch/>
        </p:blipFill>
        <p:spPr bwMode="gray">
          <a:xfrm>
            <a:off x="123135" y="123825"/>
            <a:ext cx="8893865" cy="3541395"/>
          </a:xfrm>
          <a:prstGeom prst="rect">
            <a:avLst/>
          </a:prstGeom>
        </p:spPr>
      </p:pic>
      <p:pic>
        <p:nvPicPr>
          <p:cNvPr id="18" name="Grafik 17" descr="Ein Bild, das Säge enthält.&#10;&#10;Automatisch generierte Beschreibung">
            <a:extLst>
              <a:ext uri="{FF2B5EF4-FFF2-40B4-BE49-F238E27FC236}">
                <a16:creationId xmlns:a16="http://schemas.microsoft.com/office/drawing/2014/main" id="{57A5703D-6864-419D-AAFF-48396C4B22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635156"/>
            <a:ext cx="8895600" cy="3030064"/>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colour GIZ key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811761"/>
          </a:xfrm>
        </p:spPr>
        <p:txBody>
          <a:bodyPr>
            <a:spAutoFit/>
          </a:bodyPr>
          <a:lstStyle>
            <a:lvl1pPr marL="0" indent="0">
              <a:lnSpc>
                <a:spcPct val="95000"/>
              </a:lnSpc>
              <a:spcBef>
                <a:spcPts val="1200"/>
              </a:spcBef>
              <a:spcAft>
                <a:spcPts val="0"/>
              </a:spcAft>
              <a:buNone/>
              <a:defRPr sz="1500">
                <a:solidFill>
                  <a:schemeClr val="tx1"/>
                </a:solidFill>
              </a:defRPr>
            </a:lvl1pPr>
          </a:lstStyle>
          <a:p>
            <a:pPr lvl="0"/>
            <a:r>
              <a:rPr lang="en-GB"/>
              <a:t>This is the sub-line</a:t>
            </a:r>
          </a:p>
          <a:p>
            <a:pPr lvl="0"/>
            <a:r>
              <a:rPr lang="en-GB" err="1"/>
              <a:t>Globalvorhaben</a:t>
            </a:r>
            <a:r>
              <a:rPr lang="en-GB"/>
              <a:t> </a:t>
            </a:r>
            <a:r>
              <a:rPr lang="en-GB" err="1"/>
              <a:t>Beschäftigungsförderung</a:t>
            </a:r>
            <a:r>
              <a:rPr lang="en-GB"/>
              <a:t> </a:t>
            </a:r>
            <a:r>
              <a:rPr lang="en-GB" err="1"/>
              <a:t>im</a:t>
            </a:r>
            <a:r>
              <a:rPr lang="en-GB"/>
              <a:t> </a:t>
            </a:r>
            <a:r>
              <a:rPr lang="en-GB" err="1"/>
              <a:t>ländlichen</a:t>
            </a:r>
            <a:r>
              <a:rPr lang="en-GB"/>
              <a:t> </a:t>
            </a:r>
            <a:r>
              <a:rPr lang="en-GB" err="1"/>
              <a:t>Raum</a:t>
            </a:r>
            <a:r>
              <a:rPr lang="en-GB"/>
              <a:t> </a:t>
            </a:r>
            <a:r>
              <a:rPr lang="en-GB" err="1"/>
              <a:t>mit</a:t>
            </a:r>
            <a:r>
              <a:rPr lang="en-GB"/>
              <a:t> </a:t>
            </a:r>
            <a:r>
              <a:rPr lang="en-GB" err="1"/>
              <a:t>Fokus</a:t>
            </a:r>
            <a:r>
              <a:rPr lang="en-GB"/>
              <a:t> auf </a:t>
            </a:r>
            <a:r>
              <a:rPr lang="en-GB" err="1"/>
              <a:t>Jugendliche</a:t>
            </a:r>
            <a:r>
              <a:rPr lang="en-GB"/>
              <a:t> Date</a:t>
            </a:r>
          </a:p>
        </p:txBody>
      </p:sp>
      <p:pic>
        <p:nvPicPr>
          <p:cNvPr id="10" name="logo">
            <a:extLst>
              <a:ext uri="{FF2B5EF4-FFF2-40B4-BE49-F238E27FC236}">
                <a16:creationId xmlns:a16="http://schemas.microsoft.com/office/drawing/2014/main" id="{BB915B2F-F90E-4740-9ADA-291A0E63BDE2}"/>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3" name="Bar">
            <a:extLst>
              <a:ext uri="{FF2B5EF4-FFF2-40B4-BE49-F238E27FC236}">
                <a16:creationId xmlns:a16="http://schemas.microsoft.com/office/drawing/2014/main" id="{BD21318B-3022-42D5-AB5E-3CB62091D006}"/>
              </a:ext>
            </a:extLst>
          </p:cNvPr>
          <p:cNvSpPr/>
          <p:nvPr userDrawn="1"/>
        </p:nvSpPr>
        <p:spPr bwMode="gray">
          <a:xfrm>
            <a:off x="5369092" y="3665220"/>
            <a:ext cx="3647908" cy="222842"/>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This may also have two lines</a:t>
            </a:r>
          </a:p>
        </p:txBody>
      </p:sp>
      <p:sp>
        <p:nvSpPr>
          <p:cNvPr id="6" name="Datumsplatzhalter 5">
            <a:extLst>
              <a:ext uri="{FF2B5EF4-FFF2-40B4-BE49-F238E27FC236}">
                <a16:creationId xmlns:a16="http://schemas.microsoft.com/office/drawing/2014/main" id="{D88D0E22-2017-4208-9ADC-47A2FAF1D431}"/>
              </a:ext>
            </a:extLst>
          </p:cNvPr>
          <p:cNvSpPr>
            <a:spLocks noGrp="1"/>
          </p:cNvSpPr>
          <p:nvPr>
            <p:ph type="dt" sz="half" idx="11"/>
          </p:nvPr>
        </p:nvSpPr>
        <p:spPr/>
        <p:txBody>
          <a:bodyPr/>
          <a:lstStyle/>
          <a:p>
            <a:r>
              <a:rPr lang="en-GB"/>
              <a:t>22 Jan. 2019</a:t>
            </a:r>
          </a:p>
        </p:txBody>
      </p:sp>
      <p:sp>
        <p:nvSpPr>
          <p:cNvPr id="7" name="Fußzeilenplatzhalter 6">
            <a:extLst>
              <a:ext uri="{FF2B5EF4-FFF2-40B4-BE49-F238E27FC236}">
                <a16:creationId xmlns:a16="http://schemas.microsoft.com/office/drawing/2014/main" id="{F9F9B96F-E57D-429A-9EB5-D561A8B62E5B}"/>
              </a:ext>
            </a:extLst>
          </p:cNvPr>
          <p:cNvSpPr>
            <a:spLocks noGrp="1"/>
          </p:cNvSpPr>
          <p:nvPr>
            <p:ph type="ftr" sz="quarter" idx="12"/>
          </p:nvPr>
        </p:nvSpPr>
        <p:spPr/>
        <p:txBody>
          <a:bodyPr/>
          <a:lstStyle/>
          <a:p>
            <a:r>
              <a:rPr lang="en-GB"/>
              <a:t>Titel of the presentation</a:t>
            </a:r>
          </a:p>
        </p:txBody>
      </p:sp>
      <p:sp>
        <p:nvSpPr>
          <p:cNvPr id="10" name="Foliennummernplatzhalter 9">
            <a:extLst>
              <a:ext uri="{FF2B5EF4-FFF2-40B4-BE49-F238E27FC236}">
                <a16:creationId xmlns:a16="http://schemas.microsoft.com/office/drawing/2014/main" id="{5AA07C4F-927A-4ADF-8F4E-0E641F59E174}"/>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pic>
        <p:nvPicPr>
          <p:cNvPr id="17" name="Image 16">
            <a:extLst>
              <a:ext uri="{FF2B5EF4-FFF2-40B4-BE49-F238E27FC236}">
                <a16:creationId xmlns:a16="http://schemas.microsoft.com/office/drawing/2014/main" id="{2A8850A5-D376-634A-BB0A-991F80B2A41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0446" y="121329"/>
            <a:ext cx="3779674" cy="1207937"/>
          </a:xfrm>
          <a:prstGeom prst="rect">
            <a:avLst/>
          </a:prstGeom>
        </p:spPr>
      </p:pic>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a:blip r:embed="rId2" cstate="screen">
            <a:extLst>
              <a:ext uri="{28A0092B-C50C-407E-A947-70E740481C1C}">
                <a14:useLocalDpi xmlns:a14="http://schemas.microsoft.com/office/drawing/2010/main"/>
              </a:ext>
            </a:extLst>
          </a:blip>
          <a:srcRect t="5930" b="5930"/>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7" name="Datumsplatzhalter 6">
            <a:extLst>
              <a:ext uri="{FF2B5EF4-FFF2-40B4-BE49-F238E27FC236}">
                <a16:creationId xmlns:a16="http://schemas.microsoft.com/office/drawing/2014/main" id="{10132F28-06B2-4221-9B40-46373C4BF16B}"/>
              </a:ext>
            </a:extLst>
          </p:cNvPr>
          <p:cNvSpPr>
            <a:spLocks noGrp="1"/>
          </p:cNvSpPr>
          <p:nvPr>
            <p:ph type="dt" sz="half" idx="10"/>
          </p:nvPr>
        </p:nvSpPr>
        <p:spPr/>
        <p:txBody>
          <a:bodyPr/>
          <a:lstStyle/>
          <a:p>
            <a:r>
              <a:rPr lang="en-GB"/>
              <a:t>22 Jan. 2019</a:t>
            </a:r>
          </a:p>
        </p:txBody>
      </p:sp>
      <p:sp>
        <p:nvSpPr>
          <p:cNvPr id="8" name="Fußzeilenplatzhalter 7">
            <a:extLst>
              <a:ext uri="{FF2B5EF4-FFF2-40B4-BE49-F238E27FC236}">
                <a16:creationId xmlns:a16="http://schemas.microsoft.com/office/drawing/2014/main" id="{41382050-2B79-493B-95AA-DBF7B83499F7}"/>
              </a:ext>
            </a:extLst>
          </p:cNvPr>
          <p:cNvSpPr>
            <a:spLocks noGrp="1"/>
          </p:cNvSpPr>
          <p:nvPr>
            <p:ph type="ftr" sz="quarter" idx="11"/>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DC291D8C-7803-47D0-8143-6798277D74D9}"/>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E4858B5A-3D9C-44AE-ADA7-B7DF2E935AD2}"/>
              </a:ext>
            </a:extLst>
          </p:cNvPr>
          <p:cNvSpPr>
            <a:spLocks noGrp="1"/>
          </p:cNvSpPr>
          <p:nvPr>
            <p:ph type="dt" sz="half" idx="10"/>
          </p:nvPr>
        </p:nvSpPr>
        <p:spPr/>
        <p:txBody>
          <a:bodyPr/>
          <a:lstStyle/>
          <a:p>
            <a:r>
              <a:rPr lang="en-GB"/>
              <a:t>22 Jan. 2019</a:t>
            </a:r>
          </a:p>
        </p:txBody>
      </p:sp>
      <p:sp>
        <p:nvSpPr>
          <p:cNvPr id="7" name="Fußzeilenplatzhalter 6">
            <a:extLst>
              <a:ext uri="{FF2B5EF4-FFF2-40B4-BE49-F238E27FC236}">
                <a16:creationId xmlns:a16="http://schemas.microsoft.com/office/drawing/2014/main" id="{D743612B-9303-4BD1-8570-21C327D0D081}"/>
              </a:ext>
            </a:extLst>
          </p:cNvPr>
          <p:cNvSpPr>
            <a:spLocks noGrp="1"/>
          </p:cNvSpPr>
          <p:nvPr>
            <p:ph type="ftr" sz="quarter" idx="11"/>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364C8BC3-F5EC-4CDC-BEF6-A683BD9DDB29}"/>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7738352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white, alternativ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9" y="2052949"/>
            <a:ext cx="7472602" cy="380104"/>
          </a:xfrm>
          <a:prstGeom prst="rect">
            <a:avLst/>
          </a:prstGeom>
        </p:spPr>
        <p:txBody>
          <a:bodyPr wrap="square" anchor="ctr">
            <a:spAutoFit/>
          </a:bodyPr>
          <a:lstStyle>
            <a:lvl1pPr algn="ctr">
              <a:lnSpc>
                <a:spcPct val="95000"/>
              </a:lnSpc>
              <a:spcBef>
                <a:spcPts val="1200"/>
              </a:spcBef>
              <a:defRPr sz="2600" b="0">
                <a:solidFill>
                  <a:schemeClr val="tx1"/>
                </a:solidFill>
              </a:defRPr>
            </a:lvl1pPr>
          </a:lstStyle>
          <a:p>
            <a:r>
              <a:rPr lang="en-GB" noProof="0"/>
              <a:t>Intermediate slide</a:t>
            </a:r>
            <a:endParaRPr lang="en-GB"/>
          </a:p>
        </p:txBody>
      </p:sp>
      <p:sp>
        <p:nvSpPr>
          <p:cNvPr id="6" name="Datumsplatzhalter 5">
            <a:extLst>
              <a:ext uri="{FF2B5EF4-FFF2-40B4-BE49-F238E27FC236}">
                <a16:creationId xmlns:a16="http://schemas.microsoft.com/office/drawing/2014/main" id="{1D7087B2-841C-4578-8D4C-FD96605E1BE7}"/>
              </a:ext>
            </a:extLst>
          </p:cNvPr>
          <p:cNvSpPr>
            <a:spLocks noGrp="1"/>
          </p:cNvSpPr>
          <p:nvPr>
            <p:ph type="dt" sz="half" idx="10"/>
          </p:nvPr>
        </p:nvSpPr>
        <p:spPr/>
        <p:txBody>
          <a:bodyPr/>
          <a:lstStyle/>
          <a:p>
            <a:r>
              <a:rPr lang="en-GB"/>
              <a:t>22 Jan. 2019</a:t>
            </a:r>
          </a:p>
        </p:txBody>
      </p:sp>
      <p:sp>
        <p:nvSpPr>
          <p:cNvPr id="7" name="Fußzeilenplatzhalter 6">
            <a:extLst>
              <a:ext uri="{FF2B5EF4-FFF2-40B4-BE49-F238E27FC236}">
                <a16:creationId xmlns:a16="http://schemas.microsoft.com/office/drawing/2014/main" id="{0812E5FB-AE5B-45DE-A139-9BF8C60A354B}"/>
              </a:ext>
            </a:extLst>
          </p:cNvPr>
          <p:cNvSpPr>
            <a:spLocks noGrp="1"/>
          </p:cNvSpPr>
          <p:nvPr>
            <p:ph type="ftr" sz="quarter" idx="11"/>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5C4834F1-8AA0-4335-9A3C-58D358314C13}"/>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20" name="Image 19">
            <a:extLst>
              <a:ext uri="{FF2B5EF4-FFF2-40B4-BE49-F238E27FC236}">
                <a16:creationId xmlns:a16="http://schemas.microsoft.com/office/drawing/2014/main" id="{722587AE-8F42-F947-AAC2-1D6B885B3E7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23134" y="3139164"/>
            <a:ext cx="4571999" cy="1461154"/>
          </a:xfrm>
          <a:prstGeom prst="rect">
            <a:avLst/>
          </a:prstGeom>
        </p:spPr>
      </p:pic>
      <p:pic>
        <p:nvPicPr>
          <p:cNvPr id="24" name="Image 23">
            <a:extLst>
              <a:ext uri="{FF2B5EF4-FFF2-40B4-BE49-F238E27FC236}">
                <a16:creationId xmlns:a16="http://schemas.microsoft.com/office/drawing/2014/main" id="{E99CF735-4588-CE40-8128-479CFCCC1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0800000" flipH="1">
            <a:off x="6701037" y="145544"/>
            <a:ext cx="2315963" cy="740153"/>
          </a:xfrm>
          <a:prstGeom prst="rect">
            <a:avLst/>
          </a:prstGeom>
        </p:spPr>
      </p:pic>
    </p:spTree>
    <p:extLst>
      <p:ext uri="{BB962C8B-B14F-4D97-AF65-F5344CB8AC3E}">
        <p14:creationId xmlns:p14="http://schemas.microsoft.com/office/powerpoint/2010/main" val="345787842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900000" bIns="684000" anchor="b">
            <a:noAutofit/>
          </a:bodyPr>
          <a:lstStyle>
            <a:lvl1pPr>
              <a:defRPr sz="2600" b="0">
                <a:solidFill>
                  <a:schemeClr val="tx1"/>
                </a:solidFill>
              </a:defRPr>
            </a:lvl1pPr>
          </a:lstStyle>
          <a:p>
            <a:r>
              <a:rPr lang="en-GB"/>
              <a:t>Intermediate slide, photo</a:t>
            </a:r>
            <a:br>
              <a:rPr lang="en-GB"/>
            </a:br>
            <a:r>
              <a:rPr lang="en-GB"/>
              <a:t>(interchangeable)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25D92098-BA3C-4707-8ABA-0C27A011DB6B}"/>
              </a:ext>
            </a:extLst>
          </p:cNvPr>
          <p:cNvSpPr>
            <a:spLocks noGrp="1"/>
          </p:cNvSpPr>
          <p:nvPr>
            <p:ph type="dt" sz="half" idx="12"/>
          </p:nvPr>
        </p:nvSpPr>
        <p:spPr/>
        <p:txBody>
          <a:bodyPr/>
          <a:lstStyle/>
          <a:p>
            <a:r>
              <a:rPr lang="en-GB"/>
              <a:t>22 Jan. 2019</a:t>
            </a:r>
          </a:p>
        </p:txBody>
      </p:sp>
      <p:sp>
        <p:nvSpPr>
          <p:cNvPr id="8" name="Fußzeilenplatzhalter 7">
            <a:extLst>
              <a:ext uri="{FF2B5EF4-FFF2-40B4-BE49-F238E27FC236}">
                <a16:creationId xmlns:a16="http://schemas.microsoft.com/office/drawing/2014/main" id="{645C6D00-0E00-4289-836D-A87919E2F942}"/>
              </a:ext>
            </a:extLst>
          </p:cNvPr>
          <p:cNvSpPr>
            <a:spLocks noGrp="1"/>
          </p:cNvSpPr>
          <p:nvPr>
            <p:ph type="ftr" sz="quarter" idx="13"/>
          </p:nvPr>
        </p:nvSpPr>
        <p:spPr/>
        <p:txBody>
          <a:bodyPr/>
          <a:lstStyle/>
          <a:p>
            <a:r>
              <a:rPr lang="en-GB"/>
              <a:t>Titel of the presentation</a:t>
            </a:r>
          </a:p>
        </p:txBody>
      </p:sp>
      <p:sp>
        <p:nvSpPr>
          <p:cNvPr id="11" name="Foliennummernplatzhalter 10">
            <a:extLst>
              <a:ext uri="{FF2B5EF4-FFF2-40B4-BE49-F238E27FC236}">
                <a16:creationId xmlns:a16="http://schemas.microsoft.com/office/drawing/2014/main" id="{C45153B9-0A46-4ECF-876F-E46153C49C5F}"/>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9403C02B-EA48-4260-811D-43CCEC0F652F}"/>
              </a:ext>
            </a:extLst>
          </p:cNvPr>
          <p:cNvSpPr>
            <a:spLocks noGrp="1"/>
          </p:cNvSpPr>
          <p:nvPr>
            <p:ph type="dt" sz="half" idx="14"/>
          </p:nvPr>
        </p:nvSpPr>
        <p:spPr/>
        <p:txBody>
          <a:bodyPr/>
          <a:lstStyle/>
          <a:p>
            <a:r>
              <a:rPr lang="en-GB"/>
              <a:t>22 Jan. 2019</a:t>
            </a:r>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473975719"/>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726EAD89-A3DC-4500-9071-F28C7DB87ECF}"/>
              </a:ext>
            </a:extLst>
          </p:cNvPr>
          <p:cNvSpPr>
            <a:spLocks noGrp="1"/>
          </p:cNvSpPr>
          <p:nvPr>
            <p:ph type="title" hasCustomPrompt="1"/>
          </p:nvPr>
        </p:nvSpPr>
        <p:spPr bwMode="gray">
          <a:xfrm>
            <a:off x="449816" y="264027"/>
            <a:ext cx="8567183" cy="270565"/>
          </a:xfrm>
        </p:spPr>
        <p:txBody>
          <a:bodyPr/>
          <a:lstStyle>
            <a:lvl1pPr>
              <a:defRPr/>
            </a:lvl1pPr>
          </a:lstStyle>
          <a:p>
            <a:r>
              <a:rPr lang="en-GB"/>
              <a:t>Click to add headline</a:t>
            </a:r>
          </a:p>
        </p:txBody>
      </p:sp>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581026"/>
            <a:ext cx="8567737" cy="376238"/>
          </a:xfrm>
        </p:spPr>
        <p:txBody>
          <a:bodyPr vert="horz" lIns="0" tIns="0" rIns="72000" bIns="0" rtlCol="0" anchor="t">
            <a:noAutofit/>
          </a:bodyPr>
          <a:lstStyle>
            <a:lvl1pPr>
              <a:defRPr lang="de-DE" sz="1400" b="0" cap="none" baseline="0" smtClean="0">
                <a:latin typeface="+mj-lt"/>
                <a:ea typeface="+mj-ea"/>
                <a:cs typeface="+mj-cs"/>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020969"/>
            <a:ext cx="7172683"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0B548EA6-0BD4-4DE9-880C-9051257B8288}"/>
              </a:ext>
            </a:extLst>
          </p:cNvPr>
          <p:cNvSpPr>
            <a:spLocks noGrp="1"/>
          </p:cNvSpPr>
          <p:nvPr>
            <p:ph type="dt" sz="half" idx="15"/>
          </p:nvPr>
        </p:nvSpPr>
        <p:spPr/>
        <p:txBody>
          <a:bodyPr/>
          <a:lstStyle/>
          <a:p>
            <a:r>
              <a:rPr lang="en-GB"/>
              <a:t>22 Jan. 2019</a:t>
            </a:r>
          </a:p>
        </p:txBody>
      </p:sp>
      <p:sp>
        <p:nvSpPr>
          <p:cNvPr id="6" name="Fußzeilenplatzhalter 5">
            <a:extLst>
              <a:ext uri="{FF2B5EF4-FFF2-40B4-BE49-F238E27FC236}">
                <a16:creationId xmlns:a16="http://schemas.microsoft.com/office/drawing/2014/main" id="{83E7CC3B-6035-4291-B04F-DE018A6C968C}"/>
              </a:ext>
            </a:extLst>
          </p:cNvPr>
          <p:cNvSpPr>
            <a:spLocks noGrp="1"/>
          </p:cNvSpPr>
          <p:nvPr>
            <p:ph type="ftr" sz="quarter" idx="16"/>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5D360B5D-15C8-4DDF-99B9-68062FEA3754}"/>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7172684" cy="283983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7312137B-7817-4520-A9FF-87A20B391AA0}"/>
              </a:ext>
            </a:extLst>
          </p:cNvPr>
          <p:cNvSpPr>
            <a:spLocks noGrp="1"/>
          </p:cNvSpPr>
          <p:nvPr>
            <p:ph type="dt" sz="half" idx="14"/>
          </p:nvPr>
        </p:nvSpPr>
        <p:spPr/>
        <p:txBody>
          <a:bodyPr/>
          <a:lstStyle/>
          <a:p>
            <a:r>
              <a:rPr lang="en-GB"/>
              <a:t>22 Jan. 2019</a:t>
            </a:r>
          </a:p>
        </p:txBody>
      </p:sp>
      <p:sp>
        <p:nvSpPr>
          <p:cNvPr id="7" name="Fußzeilenplatzhalter 6">
            <a:extLst>
              <a:ext uri="{FF2B5EF4-FFF2-40B4-BE49-F238E27FC236}">
                <a16:creationId xmlns:a16="http://schemas.microsoft.com/office/drawing/2014/main" id="{0F93DA6A-ABDD-4D0F-AFE3-FF43762B7FB4}"/>
              </a:ext>
            </a:extLst>
          </p:cNvPr>
          <p:cNvSpPr>
            <a:spLocks noGrp="1"/>
          </p:cNvSpPr>
          <p:nvPr>
            <p:ph type="ftr" sz="quarter" idx="15"/>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7905C91D-31F5-4E80-9F76-6D372B3A1690}"/>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pic>
        <p:nvPicPr>
          <p:cNvPr id="16" name="Image 15">
            <a:extLst>
              <a:ext uri="{FF2B5EF4-FFF2-40B4-BE49-F238E27FC236}">
                <a16:creationId xmlns:a16="http://schemas.microsoft.com/office/drawing/2014/main" id="{97E4601D-F326-3E42-9805-82D343E616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180" y="3870960"/>
            <a:ext cx="2247498" cy="718272"/>
          </a:xfrm>
          <a:prstGeom prst="rect">
            <a:avLst/>
          </a:prstGeom>
        </p:spPr>
      </p:pic>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88468" y="1020969"/>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F4E7BC60-DC17-4952-AA54-E728E1C62BDC}"/>
              </a:ext>
            </a:extLst>
          </p:cNvPr>
          <p:cNvSpPr>
            <a:spLocks noGrp="1"/>
          </p:cNvSpPr>
          <p:nvPr>
            <p:ph type="dt" sz="half" idx="15"/>
          </p:nvPr>
        </p:nvSpPr>
        <p:spPr/>
        <p:txBody>
          <a:bodyPr/>
          <a:lstStyle/>
          <a:p>
            <a:r>
              <a:rPr lang="en-GB"/>
              <a:t>22 Jan. 2019</a:t>
            </a:r>
          </a:p>
        </p:txBody>
      </p:sp>
      <p:sp>
        <p:nvSpPr>
          <p:cNvPr id="7" name="Fußzeilenplatzhalter 6">
            <a:extLst>
              <a:ext uri="{FF2B5EF4-FFF2-40B4-BE49-F238E27FC236}">
                <a16:creationId xmlns:a16="http://schemas.microsoft.com/office/drawing/2014/main" id="{616123A0-A869-46F1-9E20-A4CCE7F665FA}"/>
              </a:ext>
            </a:extLst>
          </p:cNvPr>
          <p:cNvSpPr>
            <a:spLocks noGrp="1"/>
          </p:cNvSpPr>
          <p:nvPr>
            <p:ph type="ftr" sz="quarter" idx="16"/>
          </p:nvPr>
        </p:nvSpPr>
        <p:spPr/>
        <p:txBody>
          <a:bodyPr/>
          <a:lstStyle/>
          <a:p>
            <a:r>
              <a:rPr lang="en-GB"/>
              <a:t>Titel of the presentation</a:t>
            </a:r>
          </a:p>
        </p:txBody>
      </p:sp>
      <p:sp>
        <p:nvSpPr>
          <p:cNvPr id="10" name="Foliennummernplatzhalter 9">
            <a:extLst>
              <a:ext uri="{FF2B5EF4-FFF2-40B4-BE49-F238E27FC236}">
                <a16:creationId xmlns:a16="http://schemas.microsoft.com/office/drawing/2014/main" id="{39EFEB5C-119E-416E-84F6-79F25273C8C7}"/>
              </a:ext>
            </a:extLst>
          </p:cNvPr>
          <p:cNvSpPr>
            <a:spLocks noGrp="1"/>
          </p:cNvSpPr>
          <p:nvPr>
            <p:ph type="sldNum" sz="quarter" idx="17"/>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122182" cy="3495469"/>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12EA4DEB-4859-40BB-BA0A-9D4E262D701C}"/>
              </a:ext>
            </a:extLst>
          </p:cNvPr>
          <p:cNvSpPr>
            <a:spLocks noGrp="1"/>
          </p:cNvSpPr>
          <p:nvPr>
            <p:ph type="dt" sz="half" idx="14"/>
          </p:nvPr>
        </p:nvSpPr>
        <p:spPr/>
        <p:txBody>
          <a:bodyPr/>
          <a:lstStyle/>
          <a:p>
            <a:r>
              <a:rPr lang="en-GB"/>
              <a:t>22 Jan. 2019</a:t>
            </a:r>
          </a:p>
        </p:txBody>
      </p:sp>
      <p:sp>
        <p:nvSpPr>
          <p:cNvPr id="7" name="Fußzeilenplatzhalter 6">
            <a:extLst>
              <a:ext uri="{FF2B5EF4-FFF2-40B4-BE49-F238E27FC236}">
                <a16:creationId xmlns:a16="http://schemas.microsoft.com/office/drawing/2014/main" id="{FFE8A212-1664-4A14-896F-DC3AE0C13F67}"/>
              </a:ext>
            </a:extLst>
          </p:cNvPr>
          <p:cNvSpPr>
            <a:spLocks noGrp="1"/>
          </p:cNvSpPr>
          <p:nvPr>
            <p:ph type="ftr" sz="quarter" idx="15"/>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753C8D80-6BFD-4466-8E36-54C951F12DD8}"/>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b/w ">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F0DB5C6-9E74-4378-9827-68473EFA35F3}"/>
              </a:ext>
            </a:extLst>
          </p:cNvPr>
          <p:cNvPicPr>
            <a:picLocks/>
          </p:cNvPicPr>
          <p:nvPr userDrawn="1"/>
        </p:nvPicPr>
        <p:blipFill>
          <a:blip r:embed="rId2" cstate="screen">
            <a:extLst>
              <a:ext uri="{28A0092B-C50C-407E-A947-70E740481C1C}">
                <a14:useLocalDpi xmlns:a14="http://schemas.microsoft.com/office/drawing/2010/main"/>
              </a:ext>
            </a:extLst>
          </a:blip>
          <a:srcRect t="15136" b="15136"/>
          <a:stretch/>
        </p:blipFill>
        <p:spPr bwMode="gray">
          <a:xfrm>
            <a:off x="123135" y="123825"/>
            <a:ext cx="8893865" cy="3541396"/>
          </a:xfrm>
          <a:prstGeom prst="rect">
            <a:avLst/>
          </a:prstGeom>
        </p:spPr>
      </p:pic>
      <p:pic>
        <p:nvPicPr>
          <p:cNvPr id="15" name="Grafik 14" descr="Ein Bild, das Säge enthält.&#10;&#10;Automatisch generierte Beschreibung">
            <a:extLst>
              <a:ext uri="{FF2B5EF4-FFF2-40B4-BE49-F238E27FC236}">
                <a16:creationId xmlns:a16="http://schemas.microsoft.com/office/drawing/2014/main" id="{31687CA2-4830-4EA3-B6BE-4D04E1B836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635156"/>
            <a:ext cx="8895600" cy="3030064"/>
          </a:xfrm>
          <a:prstGeom prst="rect">
            <a:avLst/>
          </a:prstGeom>
        </p:spPr>
      </p:pic>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81176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pPr lvl="0"/>
            <a:r>
              <a:rPr lang="en-GB" err="1"/>
              <a:t>Globalvorhaben</a:t>
            </a:r>
            <a:r>
              <a:rPr lang="en-GB"/>
              <a:t> </a:t>
            </a:r>
            <a:r>
              <a:rPr lang="en-GB" err="1"/>
              <a:t>Beschäftigungsförderung</a:t>
            </a:r>
            <a:r>
              <a:rPr lang="en-GB"/>
              <a:t> </a:t>
            </a:r>
            <a:r>
              <a:rPr lang="en-GB" err="1"/>
              <a:t>im</a:t>
            </a:r>
            <a:r>
              <a:rPr lang="en-GB"/>
              <a:t> </a:t>
            </a:r>
            <a:r>
              <a:rPr lang="en-GB" err="1"/>
              <a:t>ländlichen</a:t>
            </a:r>
            <a:r>
              <a:rPr lang="en-GB"/>
              <a:t> </a:t>
            </a:r>
            <a:r>
              <a:rPr lang="en-GB" err="1"/>
              <a:t>Raum</a:t>
            </a:r>
            <a:r>
              <a:rPr lang="en-GB"/>
              <a:t> </a:t>
            </a:r>
            <a:r>
              <a:rPr lang="en-GB" err="1"/>
              <a:t>mit</a:t>
            </a:r>
            <a:r>
              <a:rPr lang="en-GB"/>
              <a:t> </a:t>
            </a:r>
            <a:r>
              <a:rPr lang="en-GB" err="1"/>
              <a:t>Fokus</a:t>
            </a:r>
            <a:r>
              <a:rPr lang="en-GB"/>
              <a:t> auf </a:t>
            </a:r>
            <a:r>
              <a:rPr lang="en-GB" err="1"/>
              <a:t>Jugendliche</a:t>
            </a:r>
            <a:r>
              <a:rPr lang="en-GB"/>
              <a:t>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Title slide/headline</a:t>
            </a:r>
            <a:br>
              <a:rPr lang="en-GB"/>
            </a:br>
            <a:r>
              <a:rPr lang="en-GB"/>
              <a:t>with b/w GIZ key visual</a:t>
            </a:r>
          </a:p>
        </p:txBody>
      </p:sp>
      <p:sp>
        <p:nvSpPr>
          <p:cNvPr id="8" name="Bar">
            <a:extLst>
              <a:ext uri="{FF2B5EF4-FFF2-40B4-BE49-F238E27FC236}">
                <a16:creationId xmlns:a16="http://schemas.microsoft.com/office/drawing/2014/main" id="{41BAC6F0-205A-E541-8007-6C6599F9490F}"/>
              </a:ext>
            </a:extLst>
          </p:cNvPr>
          <p:cNvSpPr/>
          <p:nvPr userDrawn="1"/>
        </p:nvSpPr>
        <p:spPr bwMode="gray">
          <a:xfrm>
            <a:off x="5369092" y="3665220"/>
            <a:ext cx="3647908" cy="222842"/>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42914669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tIns="1440000"/>
          <a:lstStyle>
            <a:lvl1pPr algn="ctr">
              <a:defRPr sz="100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1" name="Titel 1">
            <a:extLst>
              <a:ext uri="{FF2B5EF4-FFF2-40B4-BE49-F238E27FC236}">
                <a16:creationId xmlns:a16="http://schemas.microsoft.com/office/drawing/2014/main" id="{7EA27159-D449-4E61-9234-12331EF25886}"/>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6AF2015D-9762-47AA-9BD6-3FA6CCC0648F}"/>
              </a:ext>
            </a:extLst>
          </p:cNvPr>
          <p:cNvSpPr>
            <a:spLocks noGrp="1"/>
          </p:cNvSpPr>
          <p:nvPr>
            <p:ph type="dt" sz="half" idx="16"/>
          </p:nvPr>
        </p:nvSpPr>
        <p:spPr/>
        <p:txBody>
          <a:bodyPr/>
          <a:lstStyle/>
          <a:p>
            <a:r>
              <a:rPr lang="en-GB"/>
              <a:t>22 Jan. 2019</a:t>
            </a:r>
          </a:p>
        </p:txBody>
      </p:sp>
      <p:sp>
        <p:nvSpPr>
          <p:cNvPr id="7" name="Fußzeilenplatzhalter 6">
            <a:extLst>
              <a:ext uri="{FF2B5EF4-FFF2-40B4-BE49-F238E27FC236}">
                <a16:creationId xmlns:a16="http://schemas.microsoft.com/office/drawing/2014/main" id="{80DC7F6F-F5EA-41B6-BA59-091605C586C9}"/>
              </a:ext>
            </a:extLst>
          </p:cNvPr>
          <p:cNvSpPr>
            <a:spLocks noGrp="1"/>
          </p:cNvSpPr>
          <p:nvPr>
            <p:ph type="ftr" sz="quarter" idx="17"/>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86AA5DDD-B7D2-44C4-84F6-785C251D3F31}"/>
              </a:ext>
            </a:extLst>
          </p:cNvPr>
          <p:cNvSpPr>
            <a:spLocks noGrp="1"/>
          </p:cNvSpPr>
          <p:nvPr>
            <p:ph type="sldNum" sz="quarter" idx="18"/>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slide, 1 photo,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44749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Titel 1">
            <a:extLst>
              <a:ext uri="{FF2B5EF4-FFF2-40B4-BE49-F238E27FC236}">
                <a16:creationId xmlns:a16="http://schemas.microsoft.com/office/drawing/2014/main" id="{7204390B-3D37-494E-81FF-E1335F27C2A8}"/>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B9F79D6-321B-4922-9CB8-D52F509ACE09}"/>
              </a:ext>
            </a:extLst>
          </p:cNvPr>
          <p:cNvSpPr>
            <a:spLocks noGrp="1"/>
          </p:cNvSpPr>
          <p:nvPr>
            <p:ph type="dt" sz="half" idx="16"/>
          </p:nvPr>
        </p:nvSpPr>
        <p:spPr/>
        <p:txBody>
          <a:bodyPr/>
          <a:lstStyle/>
          <a:p>
            <a:r>
              <a:rPr lang="en-GB"/>
              <a:t>22 Jan. 2019</a:t>
            </a:r>
          </a:p>
        </p:txBody>
      </p:sp>
      <p:sp>
        <p:nvSpPr>
          <p:cNvPr id="7" name="Fußzeilenplatzhalter 6">
            <a:extLst>
              <a:ext uri="{FF2B5EF4-FFF2-40B4-BE49-F238E27FC236}">
                <a16:creationId xmlns:a16="http://schemas.microsoft.com/office/drawing/2014/main" id="{CDD2BC95-CDE0-4C78-A9D8-EB3D9A577DFE}"/>
              </a:ext>
            </a:extLst>
          </p:cNvPr>
          <p:cNvSpPr>
            <a:spLocks noGrp="1"/>
          </p:cNvSpPr>
          <p:nvPr>
            <p:ph type="ftr" sz="quarter" idx="17"/>
          </p:nvPr>
        </p:nvSpPr>
        <p:spPr/>
        <p:txBody>
          <a:bodyPr/>
          <a:lstStyle/>
          <a:p>
            <a:r>
              <a:rPr lang="en-GB"/>
              <a:t>Titel of the presentation</a:t>
            </a:r>
          </a:p>
        </p:txBody>
      </p:sp>
      <p:sp>
        <p:nvSpPr>
          <p:cNvPr id="12" name="Foliennummernplatzhalter 11">
            <a:extLst>
              <a:ext uri="{FF2B5EF4-FFF2-40B4-BE49-F238E27FC236}">
                <a16:creationId xmlns:a16="http://schemas.microsoft.com/office/drawing/2014/main" id="{B96B41DE-2A1A-4BF8-A471-7AFD62750A92}"/>
              </a:ext>
            </a:extLst>
          </p:cNvPr>
          <p:cNvSpPr>
            <a:spLocks noGrp="1"/>
          </p:cNvSpPr>
          <p:nvPr>
            <p:ph type="sldNum" sz="quarter" idx="18"/>
          </p:nvPr>
        </p:nvSpPr>
        <p:spPr/>
        <p:txBody>
          <a:bodyPr/>
          <a:lstStyle/>
          <a:p>
            <a:r>
              <a:rPr lang="en-GB"/>
              <a:t>Page </a:t>
            </a:r>
            <a:fld id="{3A8B5DB7-81A8-4ED4-916B-6B23CD603687}" type="slidenum">
              <a:rPr lang="en-GB" smtClean="0"/>
              <a:pPr/>
              <a:t>‹Nr.›</a:t>
            </a:fld>
            <a:endParaRPr lang="en-GB"/>
          </a:p>
        </p:txBody>
      </p:sp>
      <p:pic>
        <p:nvPicPr>
          <p:cNvPr id="16" name="Image 15">
            <a:extLst>
              <a:ext uri="{FF2B5EF4-FFF2-40B4-BE49-F238E27FC236}">
                <a16:creationId xmlns:a16="http://schemas.microsoft.com/office/drawing/2014/main" id="{C497090E-55CB-4749-A31C-42DA24630C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180" y="3870960"/>
            <a:ext cx="2247498" cy="718272"/>
          </a:xfrm>
          <a:prstGeom prst="rect">
            <a:avLst/>
          </a:prstGeom>
        </p:spPr>
      </p:pic>
    </p:spTree>
    <p:extLst>
      <p:ext uri="{BB962C8B-B14F-4D97-AF65-F5344CB8AC3E}">
        <p14:creationId xmlns:p14="http://schemas.microsoft.com/office/powerpoint/2010/main" val="128161331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3579606"/>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E5771484-3E18-42CC-9FC0-9F82AA9D7804}"/>
              </a:ext>
            </a:extLst>
          </p:cNvPr>
          <p:cNvSpPr>
            <a:spLocks noGrp="1"/>
          </p:cNvSpPr>
          <p:nvPr>
            <p:ph type="dt" sz="half" idx="17"/>
          </p:nvPr>
        </p:nvSpPr>
        <p:spPr/>
        <p:txBody>
          <a:bodyPr/>
          <a:lstStyle/>
          <a:p>
            <a:r>
              <a:rPr lang="en-GB"/>
              <a:t>22 Jan. 2019</a:t>
            </a:r>
          </a:p>
        </p:txBody>
      </p:sp>
      <p:sp>
        <p:nvSpPr>
          <p:cNvPr id="7" name="Fußzeilenplatzhalter 6">
            <a:extLst>
              <a:ext uri="{FF2B5EF4-FFF2-40B4-BE49-F238E27FC236}">
                <a16:creationId xmlns:a16="http://schemas.microsoft.com/office/drawing/2014/main" id="{95F12524-47B7-4E4B-A82D-4A982EC622BC}"/>
              </a:ext>
            </a:extLst>
          </p:cNvPr>
          <p:cNvSpPr>
            <a:spLocks noGrp="1"/>
          </p:cNvSpPr>
          <p:nvPr>
            <p:ph type="ftr" sz="quarter" idx="18"/>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D1F91BAF-4218-480C-87A8-87D4B1CDDF80}"/>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20279698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1256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8"/>
            <a:ext cx="4839634" cy="284999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455029"/>
            <a:ext cx="3490261" cy="2145545"/>
          </a:xfr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7" y="240212"/>
            <a:ext cx="4839634" cy="540544"/>
          </a:xfrm>
        </p:spPr>
        <p:txBody>
          <a:bodyPr/>
          <a:lstStyle>
            <a:lvl1pPr>
              <a:defRPr/>
            </a:lvl1pPr>
          </a:lstStyle>
          <a:p>
            <a:r>
              <a:rPr lang="en-GB"/>
              <a:t>Click to add headline</a:t>
            </a:r>
          </a:p>
        </p:txBody>
      </p:sp>
      <p:sp>
        <p:nvSpPr>
          <p:cNvPr id="2" name="Datumsplatzhalter 1">
            <a:extLst>
              <a:ext uri="{FF2B5EF4-FFF2-40B4-BE49-F238E27FC236}">
                <a16:creationId xmlns:a16="http://schemas.microsoft.com/office/drawing/2014/main" id="{5227D3D8-FEBD-4AD0-9F71-6844E987B7B7}"/>
              </a:ext>
            </a:extLst>
          </p:cNvPr>
          <p:cNvSpPr>
            <a:spLocks noGrp="1"/>
          </p:cNvSpPr>
          <p:nvPr>
            <p:ph type="dt" sz="half" idx="17"/>
          </p:nvPr>
        </p:nvSpPr>
        <p:spPr/>
        <p:txBody>
          <a:bodyPr/>
          <a:lstStyle/>
          <a:p>
            <a:r>
              <a:rPr lang="en-GB"/>
              <a:t>22 Jan. 2019</a:t>
            </a:r>
          </a:p>
        </p:txBody>
      </p:sp>
      <p:sp>
        <p:nvSpPr>
          <p:cNvPr id="7" name="Fußzeilenplatzhalter 6">
            <a:extLst>
              <a:ext uri="{FF2B5EF4-FFF2-40B4-BE49-F238E27FC236}">
                <a16:creationId xmlns:a16="http://schemas.microsoft.com/office/drawing/2014/main" id="{9EBC020C-FAD6-4991-9B68-DFC849647738}"/>
              </a:ext>
            </a:extLst>
          </p:cNvPr>
          <p:cNvSpPr>
            <a:spLocks noGrp="1"/>
          </p:cNvSpPr>
          <p:nvPr>
            <p:ph type="ftr" sz="quarter" idx="18"/>
          </p:nvPr>
        </p:nvSpPr>
        <p:spPr/>
        <p:txBody>
          <a:bodyPr/>
          <a:lstStyle/>
          <a:p>
            <a:r>
              <a:rPr lang="en-GB"/>
              <a:t>Titel of the presentation</a:t>
            </a:r>
          </a:p>
        </p:txBody>
      </p:sp>
      <p:sp>
        <p:nvSpPr>
          <p:cNvPr id="12" name="Foliennummernplatzhalter 11">
            <a:extLst>
              <a:ext uri="{FF2B5EF4-FFF2-40B4-BE49-F238E27FC236}">
                <a16:creationId xmlns:a16="http://schemas.microsoft.com/office/drawing/2014/main" id="{2ED17441-C804-4576-8739-5227CF2486C9}"/>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pic>
        <p:nvPicPr>
          <p:cNvPr id="17" name="Image 16">
            <a:extLst>
              <a:ext uri="{FF2B5EF4-FFF2-40B4-BE49-F238E27FC236}">
                <a16:creationId xmlns:a16="http://schemas.microsoft.com/office/drawing/2014/main" id="{635A2712-B093-2C47-B143-13907380E49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180" y="3870960"/>
            <a:ext cx="2247498" cy="718272"/>
          </a:xfrm>
          <a:prstGeom prst="rect">
            <a:avLst/>
          </a:prstGeom>
        </p:spPr>
      </p:pic>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4728155"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4" y="2444751"/>
            <a:ext cx="4288845" cy="2155568"/>
          </a:xfr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3962161"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55732" y="1020969"/>
            <a:ext cx="3954917" cy="1249791"/>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62043D58-AA3C-40BE-BEAB-11A193484391}"/>
              </a:ext>
            </a:extLst>
          </p:cNvPr>
          <p:cNvSpPr>
            <a:spLocks noGrp="1"/>
          </p:cNvSpPr>
          <p:nvPr>
            <p:ph type="dt" sz="half" idx="17"/>
          </p:nvPr>
        </p:nvSpPr>
        <p:spPr/>
        <p:txBody>
          <a:bodyPr/>
          <a:lstStyle/>
          <a:p>
            <a:r>
              <a:rPr lang="en-GB"/>
              <a:t>22 Jan. 2019</a:t>
            </a:r>
          </a:p>
        </p:txBody>
      </p:sp>
      <p:sp>
        <p:nvSpPr>
          <p:cNvPr id="10" name="Fußzeilenplatzhalter 9">
            <a:extLst>
              <a:ext uri="{FF2B5EF4-FFF2-40B4-BE49-F238E27FC236}">
                <a16:creationId xmlns:a16="http://schemas.microsoft.com/office/drawing/2014/main" id="{1195C9E7-AD30-401E-97F1-ECD1F6426F94}"/>
              </a:ext>
            </a:extLst>
          </p:cNvPr>
          <p:cNvSpPr>
            <a:spLocks noGrp="1"/>
          </p:cNvSpPr>
          <p:nvPr>
            <p:ph type="ftr" sz="quarter" idx="18"/>
          </p:nvPr>
        </p:nvSpPr>
        <p:spPr/>
        <p:txBody>
          <a:bodyPr/>
          <a:lstStyle/>
          <a:p>
            <a:r>
              <a:rPr lang="en-GB"/>
              <a:t>Titel of the presentation</a:t>
            </a:r>
          </a:p>
        </p:txBody>
      </p:sp>
      <p:sp>
        <p:nvSpPr>
          <p:cNvPr id="12" name="Foliennummernplatzhalter 11">
            <a:extLst>
              <a:ext uri="{FF2B5EF4-FFF2-40B4-BE49-F238E27FC236}">
                <a16:creationId xmlns:a16="http://schemas.microsoft.com/office/drawing/2014/main" id="{3D02F96E-9198-496A-A4B1-6804F455A112}"/>
              </a:ext>
            </a:extLst>
          </p:cNvPr>
          <p:cNvSpPr>
            <a:spLocks noGrp="1"/>
          </p:cNvSpPr>
          <p:nvPr>
            <p:ph type="sldNum" sz="quarter" idx="19"/>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140868"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123135"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0833" cy="540544"/>
          </a:xfrm>
        </p:spPr>
        <p:txBody>
          <a:bodyPr/>
          <a:lstStyle>
            <a:lvl1pPr>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158600" y="2994718"/>
            <a:ext cx="2858400" cy="1605600"/>
          </a:xfr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020969"/>
            <a:ext cx="2531717" cy="1769123"/>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6" name="Datumsplatzhalter 5">
            <a:extLst>
              <a:ext uri="{FF2B5EF4-FFF2-40B4-BE49-F238E27FC236}">
                <a16:creationId xmlns:a16="http://schemas.microsoft.com/office/drawing/2014/main" id="{EF501F9B-7E1C-4D10-BFA8-F160A61CBB4B}"/>
              </a:ext>
            </a:extLst>
          </p:cNvPr>
          <p:cNvSpPr>
            <a:spLocks noGrp="1"/>
          </p:cNvSpPr>
          <p:nvPr>
            <p:ph type="dt" sz="half" idx="19"/>
          </p:nvPr>
        </p:nvSpPr>
        <p:spPr/>
        <p:txBody>
          <a:bodyPr/>
          <a:lstStyle/>
          <a:p>
            <a:r>
              <a:rPr lang="en-GB"/>
              <a:t>22 Jan. 2019</a:t>
            </a:r>
          </a:p>
        </p:txBody>
      </p:sp>
      <p:sp>
        <p:nvSpPr>
          <p:cNvPr id="10" name="Fußzeilenplatzhalter 9">
            <a:extLst>
              <a:ext uri="{FF2B5EF4-FFF2-40B4-BE49-F238E27FC236}">
                <a16:creationId xmlns:a16="http://schemas.microsoft.com/office/drawing/2014/main" id="{4AC48705-A504-41C9-A7C4-A310E36C3CFC}"/>
              </a:ext>
            </a:extLst>
          </p:cNvPr>
          <p:cNvSpPr>
            <a:spLocks noGrp="1"/>
          </p:cNvSpPr>
          <p:nvPr>
            <p:ph type="ftr" sz="quarter" idx="20"/>
          </p:nvPr>
        </p:nvSpPr>
        <p:spPr/>
        <p:txBody>
          <a:bodyPr/>
          <a:lstStyle/>
          <a:p>
            <a:r>
              <a:rPr lang="en-GB"/>
              <a:t>Titel of the presentation</a:t>
            </a:r>
          </a:p>
        </p:txBody>
      </p:sp>
      <p:sp>
        <p:nvSpPr>
          <p:cNvPr id="12" name="Foliennummernplatzhalter 11">
            <a:extLst>
              <a:ext uri="{FF2B5EF4-FFF2-40B4-BE49-F238E27FC236}">
                <a16:creationId xmlns:a16="http://schemas.microsoft.com/office/drawing/2014/main" id="{A0DBE614-6EA1-4B61-BE6D-D779C0E5AD80}"/>
              </a:ext>
            </a:extLst>
          </p:cNvPr>
          <p:cNvSpPr>
            <a:spLocks noGrp="1"/>
          </p:cNvSpPr>
          <p:nvPr>
            <p:ph type="sldNum" sz="quarter" idx="21"/>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112887"/>
            <a:ext cx="2645076" cy="1487687"/>
          </a:xfr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970671"/>
            <a:ext cx="2644776" cy="139005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4" y="2421711"/>
            <a:ext cx="2644776" cy="63437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4" y="2417530"/>
            <a:ext cx="2644776" cy="212006"/>
          </a:xfr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0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49816" y="240212"/>
            <a:ext cx="4839635" cy="540544"/>
          </a:xfrm>
        </p:spPr>
        <p:txBody>
          <a:bodyPr/>
          <a:lstStyle>
            <a:lvl1pPr>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4" y="2649415"/>
            <a:ext cx="2644776" cy="394453"/>
          </a:xfrm>
          <a:noFill/>
        </p:spPr>
        <p:txBody>
          <a:bodyPr lIns="72000" anchor="t"/>
          <a:lstStyle>
            <a:lvl1pPr>
              <a:lnSpc>
                <a:spcPct val="100000"/>
              </a:lnSpc>
              <a:spcBef>
                <a:spcPts val="0"/>
              </a:spcBef>
              <a:defRPr sz="8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971310"/>
            <a:ext cx="2644776" cy="271797"/>
          </a:xfrm>
          <a:noFill/>
        </p:spPr>
        <p:txBody>
          <a:bodyPr lIns="72000" tIns="36000" bIns="36000" anchor="ctr"/>
          <a:lstStyle>
            <a:lvl1pPr>
              <a:defRPr sz="11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4" y="1243108"/>
            <a:ext cx="2644776" cy="1117616"/>
          </a:xfr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000" b="0" kern="1200" baseline="0" dirty="0" smtClean="0">
                <a:solidFill>
                  <a:schemeClr val="tx1"/>
                </a:solidFill>
                <a:latin typeface="+mn-lt"/>
                <a:ea typeface="+mn-ea"/>
                <a:cs typeface="+mn-cs"/>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3310597" y="1020763"/>
            <a:ext cx="5717516" cy="3579812"/>
          </a:xfrm>
        </p:spPr>
        <p:txBody>
          <a:bodyPr/>
          <a:lstStyle>
            <a:lvl1pPr>
              <a:defRPr/>
            </a:lvl1pPr>
            <a:lvl2pPr>
              <a:defRPr/>
            </a:lvl2pPr>
            <a:lvl3pPr>
              <a:defRPr/>
            </a:lvl3p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 name="Datumsplatzhalter 1">
            <a:extLst>
              <a:ext uri="{FF2B5EF4-FFF2-40B4-BE49-F238E27FC236}">
                <a16:creationId xmlns:a16="http://schemas.microsoft.com/office/drawing/2014/main" id="{A7C48950-E750-4312-A454-A82F556734D7}"/>
              </a:ext>
            </a:extLst>
          </p:cNvPr>
          <p:cNvSpPr>
            <a:spLocks noGrp="1"/>
          </p:cNvSpPr>
          <p:nvPr>
            <p:ph type="dt" sz="half" idx="21"/>
          </p:nvPr>
        </p:nvSpPr>
        <p:spPr/>
        <p:txBody>
          <a:bodyPr/>
          <a:lstStyle/>
          <a:p>
            <a:r>
              <a:rPr lang="en-GB"/>
              <a:t>22 Jan. 2019</a:t>
            </a:r>
          </a:p>
        </p:txBody>
      </p:sp>
      <p:sp>
        <p:nvSpPr>
          <p:cNvPr id="9" name="Fußzeilenplatzhalter 8">
            <a:extLst>
              <a:ext uri="{FF2B5EF4-FFF2-40B4-BE49-F238E27FC236}">
                <a16:creationId xmlns:a16="http://schemas.microsoft.com/office/drawing/2014/main" id="{16784B76-6A40-447C-A5C8-AA9E24FA6125}"/>
              </a:ext>
            </a:extLst>
          </p:cNvPr>
          <p:cNvSpPr>
            <a:spLocks noGrp="1"/>
          </p:cNvSpPr>
          <p:nvPr>
            <p:ph type="ftr" sz="quarter" idx="22"/>
          </p:nvPr>
        </p:nvSpPr>
        <p:spPr/>
        <p:txBody>
          <a:bodyPr/>
          <a:lstStyle/>
          <a:p>
            <a:r>
              <a:rPr lang="en-GB"/>
              <a:t>Titel of the presentation</a:t>
            </a:r>
          </a:p>
        </p:txBody>
      </p:sp>
      <p:sp>
        <p:nvSpPr>
          <p:cNvPr id="10" name="Foliennummernplatzhalter 9">
            <a:extLst>
              <a:ext uri="{FF2B5EF4-FFF2-40B4-BE49-F238E27FC236}">
                <a16:creationId xmlns:a16="http://schemas.microsoft.com/office/drawing/2014/main" id="{BA7D98D1-5D4C-4CA4-ACFE-BE4E7462CAA8}"/>
              </a:ext>
            </a:extLst>
          </p:cNvPr>
          <p:cNvSpPr>
            <a:spLocks noGrp="1"/>
          </p:cNvSpPr>
          <p:nvPr>
            <p:ph type="sldNum" sz="quarter" idx="2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a:blip r:embed="rId2" cstate="screen">
            <a:extLst>
              <a:ext uri="{28A0092B-C50C-407E-A947-70E740481C1C}">
                <a14:useLocalDpi xmlns:a14="http://schemas.microsoft.com/office/drawing/2010/main"/>
              </a:ext>
            </a:extLst>
          </a:blip>
          <a:srcRect t="5930" b="5930"/>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7" y="240212"/>
            <a:ext cx="8342492"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140284" y="2070719"/>
            <a:ext cx="3369561" cy="1025036"/>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140284" y="1392861"/>
            <a:ext cx="3369561" cy="176276"/>
          </a:xfrm>
        </p:spPr>
        <p:txBody>
          <a:bodyPr/>
          <a:lstStyle>
            <a:lvl1pPr>
              <a:defRPr sz="12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140284" y="1635978"/>
            <a:ext cx="3369561" cy="176276"/>
          </a:xfrm>
        </p:spPr>
        <p:txBody>
          <a:bodyPr/>
          <a:lstStyle>
            <a:lvl1pPr>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392861"/>
            <a:ext cx="1468079" cy="1702892"/>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37" name="TextBox 7">
            <a:extLst>
              <a:ext uri="{FF2B5EF4-FFF2-40B4-BE49-F238E27FC236}">
                <a16:creationId xmlns:a16="http://schemas.microsoft.com/office/drawing/2014/main" id="{A45E5920-77D2-4E1E-832E-8A215D8A1078}"/>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38" name="Grafik 37" descr="Ein Bild, das Axt, Werkzeug enthält.&#10;&#10;Mit sehr hoher Zuverlässigkeit generierte Beschreibung">
            <a:extLst>
              <a:ext uri="{FF2B5EF4-FFF2-40B4-BE49-F238E27FC236}">
                <a16:creationId xmlns:a16="http://schemas.microsoft.com/office/drawing/2014/main" id="{195D3B85-8F61-41B8-939D-6F7806BB044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0" name="Gruppieren 39">
            <a:extLst>
              <a:ext uri="{FF2B5EF4-FFF2-40B4-BE49-F238E27FC236}">
                <a16:creationId xmlns:a16="http://schemas.microsoft.com/office/drawing/2014/main" id="{58EDDA33-F3A1-4081-87DD-3B5C06FD4DD3}"/>
              </a:ext>
            </a:extLst>
          </p:cNvPr>
          <p:cNvGrpSpPr/>
          <p:nvPr userDrawn="1"/>
        </p:nvGrpSpPr>
        <p:grpSpPr bwMode="gray">
          <a:xfrm>
            <a:off x="444492" y="4029252"/>
            <a:ext cx="262622" cy="297258"/>
            <a:chOff x="4933951" y="-41275"/>
            <a:chExt cx="2130425" cy="2411413"/>
          </a:xfrm>
        </p:grpSpPr>
        <p:sp>
          <p:nvSpPr>
            <p:cNvPr id="41" name="Freeform 6">
              <a:extLst>
                <a:ext uri="{FF2B5EF4-FFF2-40B4-BE49-F238E27FC236}">
                  <a16:creationId xmlns:a16="http://schemas.microsoft.com/office/drawing/2014/main" id="{29CE574A-E366-49FD-9460-14AADB765FE9}"/>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7">
              <a:extLst>
                <a:ext uri="{FF2B5EF4-FFF2-40B4-BE49-F238E27FC236}">
                  <a16:creationId xmlns:a16="http://schemas.microsoft.com/office/drawing/2014/main" id="{38A2A830-AF34-4C5B-87EB-D628018EE322}"/>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8">
              <a:extLst>
                <a:ext uri="{FF2B5EF4-FFF2-40B4-BE49-F238E27FC236}">
                  <a16:creationId xmlns:a16="http://schemas.microsoft.com/office/drawing/2014/main" id="{EF5B3A25-E6A5-43A3-AFD2-A4D64B803FEB}"/>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9">
              <a:extLst>
                <a:ext uri="{FF2B5EF4-FFF2-40B4-BE49-F238E27FC236}">
                  <a16:creationId xmlns:a16="http://schemas.microsoft.com/office/drawing/2014/main" id="{456DF07A-687E-4C5E-A327-5581E21105CD}"/>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10">
              <a:extLst>
                <a:ext uri="{FF2B5EF4-FFF2-40B4-BE49-F238E27FC236}">
                  <a16:creationId xmlns:a16="http://schemas.microsoft.com/office/drawing/2014/main" id="{A1EFA999-3BA8-4B1E-B6F4-0A44A111E24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46" name="TextBox 7">
            <a:extLst>
              <a:ext uri="{FF2B5EF4-FFF2-40B4-BE49-F238E27FC236}">
                <a16:creationId xmlns:a16="http://schemas.microsoft.com/office/drawing/2014/main" id="{AB1D21B3-5EA8-4583-8B39-5C5D45B4127F}"/>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9391187D-9F65-4A30-8974-4A449DE89BF0}"/>
              </a:ext>
            </a:extLst>
          </p:cNvPr>
          <p:cNvSpPr>
            <a:spLocks noGrp="1"/>
          </p:cNvSpPr>
          <p:nvPr>
            <p:ph type="dt" sz="half" idx="24"/>
          </p:nvPr>
        </p:nvSpPr>
        <p:spPr/>
        <p:txBody>
          <a:bodyPr/>
          <a:lstStyle/>
          <a:p>
            <a:r>
              <a:rPr lang="en-GB"/>
              <a:t>22 Jan. 2019</a:t>
            </a:r>
          </a:p>
        </p:txBody>
      </p:sp>
      <p:sp>
        <p:nvSpPr>
          <p:cNvPr id="7" name="Fußzeilenplatzhalter 6">
            <a:extLst>
              <a:ext uri="{FF2B5EF4-FFF2-40B4-BE49-F238E27FC236}">
                <a16:creationId xmlns:a16="http://schemas.microsoft.com/office/drawing/2014/main" id="{36C4DFAD-A99C-4092-9FAE-D03CBD68A1FC}"/>
              </a:ext>
            </a:extLst>
          </p:cNvPr>
          <p:cNvSpPr>
            <a:spLocks noGrp="1"/>
          </p:cNvSpPr>
          <p:nvPr>
            <p:ph type="ftr" sz="quarter" idx="25"/>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C8F52293-BD85-4DFE-A73D-98ECA1993658}"/>
              </a:ext>
            </a:extLst>
          </p:cNvPr>
          <p:cNvSpPr>
            <a:spLocks noGrp="1"/>
          </p:cNvSpPr>
          <p:nvPr>
            <p:ph type="sldNum" sz="quarter" idx="26"/>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0A9C80D2-91AF-4EA4-B9F4-C87AAA699DE3}"/>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2BFF1768-F2C2-4D39-9801-A2B99C0D2A5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a:blip r:embed="rId2" cstate="screen">
            <a:extLst>
              <a:ext uri="{28A0092B-C50C-407E-A947-70E740481C1C}">
                <a14:useLocalDpi xmlns:a14="http://schemas.microsoft.com/office/drawing/2010/main"/>
              </a:ext>
            </a:extLst>
          </a:blip>
          <a:srcRect t="5930" b="5930"/>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23135" y="133106"/>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59062" y="2070719"/>
            <a:ext cx="2570185" cy="601268"/>
          </a:xfrm>
        </p:spPr>
        <p:txBody>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59062" y="1392861"/>
            <a:ext cx="2570185" cy="176276"/>
          </a:xfrm>
        </p:spPr>
        <p:txBody>
          <a:bodyPr/>
          <a:lstStyle>
            <a:lvl1pPr>
              <a:defRPr sz="1200" b="1"/>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59062" y="1635978"/>
            <a:ext cx="2570185" cy="176276"/>
          </a:xfrm>
        </p:spPr>
        <p:txBody>
          <a:bodyPr/>
          <a:lstStyle>
            <a:lvl1pPr>
              <a:defRPr sz="12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44981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242653" y="2070719"/>
            <a:ext cx="2671574" cy="601268"/>
          </a:xfrm>
        </p:spPr>
        <p:txBody>
          <a:bodyPr/>
          <a:lstStyle>
            <a:lvl1pPr>
              <a:lnSpc>
                <a:spcPct val="100000"/>
              </a:lnSpc>
              <a:spcBef>
                <a:spcPts val="0"/>
              </a:spcBef>
              <a:defRPr sz="12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242653" y="1392861"/>
            <a:ext cx="2671574" cy="176276"/>
          </a:xfrm>
        </p:spPr>
        <p:txBody>
          <a:bodyPr/>
          <a:lstStyle>
            <a:lvl1pPr>
              <a:defRPr sz="1200" b="1"/>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242653" y="1635978"/>
            <a:ext cx="2671574" cy="176276"/>
          </a:xfrm>
        </p:spPr>
        <p:txBody>
          <a:bodyPr/>
          <a:lstStyle>
            <a:lvl1pPr>
              <a:defRPr sz="12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733408" y="1392861"/>
            <a:ext cx="1342015" cy="1556665"/>
          </a:xfr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240212"/>
            <a:ext cx="8464411" cy="540544"/>
          </a:xfrm>
        </p:spPr>
        <p:txBody>
          <a:bodyPr/>
          <a:lstStyle>
            <a:lvl1pPr>
              <a:defRPr/>
            </a:lvl1pPr>
          </a:lstStyle>
          <a:p>
            <a:r>
              <a:rPr lang="en-GB"/>
              <a:t>Contact</a:t>
            </a:r>
          </a:p>
        </p:txBody>
      </p:sp>
      <p:sp>
        <p:nvSpPr>
          <p:cNvPr id="5" name="Datumsplatzhalter 4">
            <a:extLst>
              <a:ext uri="{FF2B5EF4-FFF2-40B4-BE49-F238E27FC236}">
                <a16:creationId xmlns:a16="http://schemas.microsoft.com/office/drawing/2014/main" id="{0986030D-586C-4CC7-A485-8B94480B0077}"/>
              </a:ext>
            </a:extLst>
          </p:cNvPr>
          <p:cNvSpPr>
            <a:spLocks noGrp="1"/>
          </p:cNvSpPr>
          <p:nvPr>
            <p:ph type="dt" sz="half" idx="28"/>
          </p:nvPr>
        </p:nvSpPr>
        <p:spPr/>
        <p:txBody>
          <a:bodyPr/>
          <a:lstStyle/>
          <a:p>
            <a:r>
              <a:rPr lang="en-GB"/>
              <a:t>22 Jan. 2019</a:t>
            </a:r>
          </a:p>
        </p:txBody>
      </p:sp>
      <p:sp>
        <p:nvSpPr>
          <p:cNvPr id="7" name="Fußzeilenplatzhalter 6">
            <a:extLst>
              <a:ext uri="{FF2B5EF4-FFF2-40B4-BE49-F238E27FC236}">
                <a16:creationId xmlns:a16="http://schemas.microsoft.com/office/drawing/2014/main" id="{3EBD3BE4-6430-4C29-8496-67F818CF60BF}"/>
              </a:ext>
            </a:extLst>
          </p:cNvPr>
          <p:cNvSpPr>
            <a:spLocks noGrp="1"/>
          </p:cNvSpPr>
          <p:nvPr>
            <p:ph type="ftr" sz="quarter" idx="29"/>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79D4F2A6-2371-4DC2-B09B-12DDA2F8FC28}"/>
              </a:ext>
            </a:extLst>
          </p:cNvPr>
          <p:cNvSpPr>
            <a:spLocks noGrp="1"/>
          </p:cNvSpPr>
          <p:nvPr>
            <p:ph type="sldNum" sz="quarter" idx="30"/>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0650B94B-2E64-448D-971C-FE76E6BBAE12}"/>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3D850353-6D4F-4CD4-95F0-CC90127C9D2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a:blip r:embed="rId2" cstate="screen">
            <a:extLst>
              <a:ext uri="{28A0092B-C50C-407E-A947-70E740481C1C}">
                <a14:useLocalDpi xmlns:a14="http://schemas.microsoft.com/office/drawing/2010/main"/>
              </a:ext>
            </a:extLst>
          </a:blip>
          <a:srcRect t="5930" b="5930"/>
          <a:stretch/>
        </p:blipFill>
        <p:spPr bwMode="gray">
          <a:xfrm>
            <a:off x="123135" y="123825"/>
            <a:ext cx="8893865" cy="4476494"/>
          </a:xfrm>
          <a:prstGeom prst="rect">
            <a:avLst/>
          </a:prstGeom>
        </p:spPr>
      </p:pic>
      <p:sp>
        <p:nvSpPr>
          <p:cNvPr id="6" name="Rechteck 5">
            <a:extLst>
              <a:ext uri="{FF2B5EF4-FFF2-40B4-BE49-F238E27FC236}">
                <a16:creationId xmlns:a16="http://schemas.microsoft.com/office/drawing/2014/main" id="{1E3E3E95-0AFA-477F-B88E-9AEDC037418E}"/>
              </a:ext>
            </a:extLst>
          </p:cNvPr>
          <p:cNvSpPr>
            <a:spLocks/>
          </p:cNvSpPr>
          <p:nvPr userDrawn="1"/>
        </p:nvSpPr>
        <p:spPr bwMode="gray">
          <a:xfrm>
            <a:off x="133351" y="123825"/>
            <a:ext cx="8893865" cy="447649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240212"/>
            <a:ext cx="8560833" cy="540544"/>
          </a:xfrm>
        </p:spPr>
        <p:txBody>
          <a:bodyPr/>
          <a:lstStyle>
            <a:lvl1pPr>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508898"/>
            <a:ext cx="2608495" cy="176276"/>
          </a:xfrm>
        </p:spPr>
        <p:txBody>
          <a:bodyPr/>
          <a:lstStyle>
            <a:lvl1pPr>
              <a:defRPr sz="1000" b="1"/>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686369"/>
            <a:ext cx="2608495" cy="176276"/>
          </a:xfrm>
        </p:spPr>
        <p:txBody>
          <a:bodyPr/>
          <a:lstStyle>
            <a:lvl1pPr>
              <a:defRPr sz="10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8"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508898"/>
            <a:ext cx="2608495" cy="176276"/>
          </a:xfrm>
        </p:spPr>
        <p:txBody>
          <a:bodyPr/>
          <a:lstStyle>
            <a:lvl1pPr>
              <a:defRPr sz="1000" b="1"/>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686369"/>
            <a:ext cx="2608495" cy="176276"/>
          </a:xfrm>
        </p:spPr>
        <p:txBody>
          <a:bodyPr/>
          <a:lstStyle>
            <a:lvl1pPr>
              <a:defRPr sz="10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348459" y="1177157"/>
            <a:ext cx="1016580" cy="1179178"/>
          </a:xfr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2974463"/>
            <a:ext cx="2608495" cy="540112"/>
          </a:xfrm>
        </p:spPr>
        <p:txBody>
          <a:bodyPr/>
          <a:lstStyle>
            <a:lvl1pPr>
              <a:lnSpc>
                <a:spcPct val="100000"/>
              </a:lnSpc>
              <a:spcBef>
                <a:spcPts val="0"/>
              </a:spcBef>
              <a:defRPr sz="10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508898"/>
            <a:ext cx="2608495" cy="176276"/>
          </a:xfrm>
        </p:spPr>
        <p:txBody>
          <a:bodyPr/>
          <a:lstStyle>
            <a:lvl1pPr>
              <a:defRPr sz="1000" b="1"/>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686369"/>
            <a:ext cx="2608495" cy="176276"/>
          </a:xfrm>
        </p:spPr>
        <p:txBody>
          <a:bodyPr/>
          <a:lstStyle>
            <a:lvl1pPr>
              <a:defRPr sz="10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247100" y="1177157"/>
            <a:ext cx="1016580" cy="1179178"/>
          </a:xfr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784636" y="4052697"/>
            <a:ext cx="838691"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www.giz.de</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2273484" y="4081945"/>
            <a:ext cx="290728" cy="236458"/>
          </a:xfrm>
          <a:prstGeom prst="rect">
            <a:avLst/>
          </a:prstGeom>
        </p:spPr>
      </p:pic>
      <p:grpSp>
        <p:nvGrpSpPr>
          <p:cNvPr id="45" name="Gruppieren 44">
            <a:extLst>
              <a:ext uri="{FF2B5EF4-FFF2-40B4-BE49-F238E27FC236}">
                <a16:creationId xmlns:a16="http://schemas.microsoft.com/office/drawing/2014/main" id="{5C7EA8DE-E5C0-4542-A14B-2F893BDFC8D1}"/>
              </a:ext>
            </a:extLst>
          </p:cNvPr>
          <p:cNvGrpSpPr/>
          <p:nvPr userDrawn="1"/>
        </p:nvGrpSpPr>
        <p:grpSpPr bwMode="gray">
          <a:xfrm>
            <a:off x="444492" y="4029252"/>
            <a:ext cx="262622" cy="297258"/>
            <a:chOff x="4933951" y="-41275"/>
            <a:chExt cx="2130425" cy="2411413"/>
          </a:xfrm>
        </p:grpSpPr>
        <p:sp>
          <p:nvSpPr>
            <p:cNvPr id="46" name="Freeform 6">
              <a:extLst>
                <a:ext uri="{FF2B5EF4-FFF2-40B4-BE49-F238E27FC236}">
                  <a16:creationId xmlns:a16="http://schemas.microsoft.com/office/drawing/2014/main" id="{05EE60F5-13C7-4FF2-87FA-B42FCFE9CCF1}"/>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7">
              <a:extLst>
                <a:ext uri="{FF2B5EF4-FFF2-40B4-BE49-F238E27FC236}">
                  <a16:creationId xmlns:a16="http://schemas.microsoft.com/office/drawing/2014/main" id="{BAA2DC66-D523-4725-9384-AA70E4C61DD3}"/>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8">
              <a:extLst>
                <a:ext uri="{FF2B5EF4-FFF2-40B4-BE49-F238E27FC236}">
                  <a16:creationId xmlns:a16="http://schemas.microsoft.com/office/drawing/2014/main" id="{575115B3-4C7D-4A6F-93E9-3A63D5591B69}"/>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9">
              <a:extLst>
                <a:ext uri="{FF2B5EF4-FFF2-40B4-BE49-F238E27FC236}">
                  <a16:creationId xmlns:a16="http://schemas.microsoft.com/office/drawing/2014/main" id="{CFB7063B-0DFA-4BB9-957F-7F068926E556}"/>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10">
              <a:extLst>
                <a:ext uri="{FF2B5EF4-FFF2-40B4-BE49-F238E27FC236}">
                  <a16:creationId xmlns:a16="http://schemas.microsoft.com/office/drawing/2014/main" id="{131A025F-51C1-46B8-8513-E958EFF8699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622199" y="4052697"/>
            <a:ext cx="1773242" cy="246221"/>
          </a:xfrm>
          <a:prstGeom prst="rect">
            <a:avLst/>
          </a:prstGeom>
          <a:noFill/>
        </p:spPr>
        <p:txBody>
          <a:bodyPr wrap="none" rtlCol="0">
            <a:spAutoFit/>
          </a:bodyPr>
          <a:lstStyle/>
          <a:p>
            <a:pPr>
              <a:spcBef>
                <a:spcPts val="2400"/>
              </a:spcBef>
              <a:buClr>
                <a:srgbClr val="C00000"/>
              </a:buClr>
            </a:pPr>
            <a:r>
              <a:rPr lang="en-GB" sz="1000">
                <a:solidFill>
                  <a:schemeClr val="tx1">
                    <a:lumMod val="75000"/>
                    <a:lumOff val="25000"/>
                  </a:schemeClr>
                </a:solidFill>
              </a:rPr>
              <a:t>https://twitter.com/giz_gmbh</a:t>
            </a:r>
          </a:p>
        </p:txBody>
      </p:sp>
      <p:sp>
        <p:nvSpPr>
          <p:cNvPr id="5" name="Datumsplatzhalter 4">
            <a:extLst>
              <a:ext uri="{FF2B5EF4-FFF2-40B4-BE49-F238E27FC236}">
                <a16:creationId xmlns:a16="http://schemas.microsoft.com/office/drawing/2014/main" id="{21D138DF-0689-42A1-BBDF-4599B8C4F19A}"/>
              </a:ext>
            </a:extLst>
          </p:cNvPr>
          <p:cNvSpPr>
            <a:spLocks noGrp="1"/>
          </p:cNvSpPr>
          <p:nvPr>
            <p:ph type="dt" sz="half" idx="32"/>
          </p:nvPr>
        </p:nvSpPr>
        <p:spPr/>
        <p:txBody>
          <a:bodyPr/>
          <a:lstStyle/>
          <a:p>
            <a:r>
              <a:rPr lang="en-GB"/>
              <a:t>22 Jan. 2019</a:t>
            </a:r>
          </a:p>
        </p:txBody>
      </p:sp>
      <p:sp>
        <p:nvSpPr>
          <p:cNvPr id="7" name="Fußzeilenplatzhalter 6">
            <a:extLst>
              <a:ext uri="{FF2B5EF4-FFF2-40B4-BE49-F238E27FC236}">
                <a16:creationId xmlns:a16="http://schemas.microsoft.com/office/drawing/2014/main" id="{B48531D5-774B-43B2-BF9F-942049A2E308}"/>
              </a:ext>
            </a:extLst>
          </p:cNvPr>
          <p:cNvSpPr>
            <a:spLocks noGrp="1"/>
          </p:cNvSpPr>
          <p:nvPr>
            <p:ph type="ftr" sz="quarter" idx="33"/>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B567733F-77B6-4DB6-99E1-00F2DD5496BA}"/>
              </a:ext>
            </a:extLst>
          </p:cNvPr>
          <p:cNvSpPr>
            <a:spLocks noGrp="1"/>
          </p:cNvSpPr>
          <p:nvPr>
            <p:ph type="sldNum" sz="quarter" idx="34"/>
          </p:nvPr>
        </p:nvSpPr>
        <p:spPr/>
        <p:txBody>
          <a:bodyPr/>
          <a:lstStyle/>
          <a:p>
            <a:r>
              <a:rPr lang="en-GB"/>
              <a:t>Page </a:t>
            </a:r>
            <a:fld id="{3A8B5DB7-81A8-4ED4-916B-6B23CD603687}" type="slidenum">
              <a:rPr lang="en-GB" smtClean="0"/>
              <a:pPr/>
              <a:t>‹Nr.›</a:t>
            </a:fld>
            <a:endParaRPr lang="en-GB"/>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5253681" y="4052697"/>
            <a:ext cx="269657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https://www.linkedin.com/company/gizgmbh</a:t>
            </a:r>
          </a:p>
        </p:txBody>
      </p:sp>
      <p:pic>
        <p:nvPicPr>
          <p:cNvPr id="3" name="Grafik 2" descr="Ein Bild, das Zeichnung, Schild enthält.&#10;&#10;Automatisch generierte Beschreibung">
            <a:extLst>
              <a:ext uri="{FF2B5EF4-FFF2-40B4-BE49-F238E27FC236}">
                <a16:creationId xmlns:a16="http://schemas.microsoft.com/office/drawing/2014/main" id="{44E36737-C8CB-4712-818E-9D4D3816196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977909" y="4052697"/>
            <a:ext cx="275772" cy="234514"/>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hoto title">
    <p:spTree>
      <p:nvGrpSpPr>
        <p:cNvPr id="1" name=""/>
        <p:cNvGrpSpPr/>
        <p:nvPr/>
      </p:nvGrpSpPr>
      <p:grpSpPr>
        <a:xfrm>
          <a:off x="0" y="0"/>
          <a:ext cx="0" cy="0"/>
          <a:chOff x="0" y="0"/>
          <a:chExt cx="0" cy="0"/>
        </a:xfrm>
      </p:grpSpPr>
      <p:pic>
        <p:nvPicPr>
          <p:cNvPr id="8" name="Grafik 7" descr="Ein Bild, das Screenshot enthält.&#10;&#10;Automatisch generierte Beschreibung">
            <a:extLst>
              <a:ext uri="{FF2B5EF4-FFF2-40B4-BE49-F238E27FC236}">
                <a16:creationId xmlns:a16="http://schemas.microsoft.com/office/drawing/2014/main" id="{8B5BB38C-C268-430A-95D0-A4989E9A611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grpSp>
        <p:nvGrpSpPr>
          <p:cNvPr id="5" name="Gruppieren 4">
            <a:extLst>
              <a:ext uri="{FF2B5EF4-FFF2-40B4-BE49-F238E27FC236}">
                <a16:creationId xmlns:a16="http://schemas.microsoft.com/office/drawing/2014/main" id="{2033EF87-771C-4B92-ADFE-7B13B36298B2}"/>
              </a:ext>
            </a:extLst>
          </p:cNvPr>
          <p:cNvGrpSpPr/>
          <p:nvPr userDrawn="1"/>
        </p:nvGrpSpPr>
        <p:grpSpPr>
          <a:xfrm>
            <a:off x="5604594" y="776007"/>
            <a:ext cx="1588101" cy="650246"/>
            <a:chOff x="5604594" y="1459908"/>
            <a:chExt cx="1588101" cy="650246"/>
          </a:xfrm>
        </p:grpSpPr>
        <p:pic>
          <p:nvPicPr>
            <p:cNvPr id="4" name="Grafik 3" descr="Ein Bild, das Screenshot enthält.&#10;&#10;Automatisch generierte Beschreibung">
              <a:extLst>
                <a:ext uri="{FF2B5EF4-FFF2-40B4-BE49-F238E27FC236}">
                  <a16:creationId xmlns:a16="http://schemas.microsoft.com/office/drawing/2014/main" id="{819D2676-9436-4032-BE32-30435B740AE3}"/>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28" name="Rechteck 27">
              <a:extLst>
                <a:ext uri="{FF2B5EF4-FFF2-40B4-BE49-F238E27FC236}">
                  <a16:creationId xmlns:a16="http://schemas.microsoft.com/office/drawing/2014/main" id="{F4035884-6A0A-4E92-9DBD-74348932C0B3}"/>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5" name="Rechteck">
            <a:extLst>
              <a:ext uri="{FF2B5EF4-FFF2-40B4-BE49-F238E27FC236}">
                <a16:creationId xmlns:a16="http://schemas.microsoft.com/office/drawing/2014/main" id="{F2E38B50-980D-47A1-BF50-09C022DE3178}"/>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3" name="1.">
            <a:extLst>
              <a:ext uri="{FF2B5EF4-FFF2-40B4-BE49-F238E27FC236}">
                <a16:creationId xmlns:a16="http://schemas.microsoft.com/office/drawing/2014/main" id="{6C4143CA-4DB1-41D8-8702-2CD00961FDB5}"/>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16" name="2.">
            <a:extLst>
              <a:ext uri="{FF2B5EF4-FFF2-40B4-BE49-F238E27FC236}">
                <a16:creationId xmlns:a16="http://schemas.microsoft.com/office/drawing/2014/main" id="{8F222F02-A2DC-42E9-84D4-4ACEFEE70A4D}"/>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23" name="3.">
            <a:extLst>
              <a:ext uri="{FF2B5EF4-FFF2-40B4-BE49-F238E27FC236}">
                <a16:creationId xmlns:a16="http://schemas.microsoft.com/office/drawing/2014/main" id="{C15972D1-066C-49B6-94E5-4A7A0A3B2587}"/>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9" name="how">
            <a:extLst>
              <a:ext uri="{FF2B5EF4-FFF2-40B4-BE49-F238E27FC236}">
                <a16:creationId xmlns:a16="http://schemas.microsoft.com/office/drawing/2014/main" id="{B4432FF7-B852-4F03-B6BA-EEC7AD563D82}"/>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635156"/>
            <a:ext cx="8893865" cy="3030064"/>
          </a:xfrm>
          <a:prstGeom prst="rect">
            <a:avLst/>
          </a:prstGeom>
          <a:blipFill dpi="0" rotWithShape="1">
            <a:blip r:embed="rId4"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81176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pPr lvl="0"/>
            <a:r>
              <a:rPr lang="en-GB" err="1"/>
              <a:t>Globalvorhaben</a:t>
            </a:r>
            <a:r>
              <a:rPr lang="en-GB"/>
              <a:t> </a:t>
            </a:r>
            <a:r>
              <a:rPr lang="en-GB" err="1"/>
              <a:t>Beschäftigungsförderung</a:t>
            </a:r>
            <a:r>
              <a:rPr lang="en-GB"/>
              <a:t> </a:t>
            </a:r>
            <a:r>
              <a:rPr lang="en-GB" err="1"/>
              <a:t>im</a:t>
            </a:r>
            <a:r>
              <a:rPr lang="en-GB"/>
              <a:t> </a:t>
            </a:r>
            <a:r>
              <a:rPr lang="en-GB" err="1"/>
              <a:t>ländlichen</a:t>
            </a:r>
            <a:r>
              <a:rPr lang="en-GB"/>
              <a:t> </a:t>
            </a:r>
            <a:r>
              <a:rPr lang="en-GB" err="1"/>
              <a:t>Raum</a:t>
            </a:r>
            <a:r>
              <a:rPr lang="en-GB"/>
              <a:t> </a:t>
            </a:r>
            <a:r>
              <a:rPr lang="en-GB" err="1"/>
              <a:t>mit</a:t>
            </a:r>
            <a:r>
              <a:rPr lang="en-GB"/>
              <a:t> </a:t>
            </a:r>
            <a:r>
              <a:rPr lang="en-GB" err="1"/>
              <a:t>Fokus</a:t>
            </a:r>
            <a:r>
              <a:rPr lang="en-GB"/>
              <a:t> auf </a:t>
            </a:r>
            <a:r>
              <a:rPr lang="en-GB" err="1"/>
              <a:t>Jugendliche</a:t>
            </a:r>
            <a:r>
              <a:rPr lang="en-GB"/>
              <a:t>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2" name="Bar">
            <a:extLst>
              <a:ext uri="{FF2B5EF4-FFF2-40B4-BE49-F238E27FC236}">
                <a16:creationId xmlns:a16="http://schemas.microsoft.com/office/drawing/2014/main" id="{8AFE01FE-A6D5-D545-BDC2-082DDB874ABC}"/>
              </a:ext>
            </a:extLst>
          </p:cNvPr>
          <p:cNvSpPr/>
          <p:nvPr userDrawn="1"/>
        </p:nvSpPr>
        <p:spPr bwMode="gray">
          <a:xfrm>
            <a:off x="5369092" y="3665220"/>
            <a:ext cx="3647908" cy="222842"/>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306587205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Datumsplatzhalter 5">
            <a:extLst>
              <a:ext uri="{FF2B5EF4-FFF2-40B4-BE49-F238E27FC236}">
                <a16:creationId xmlns:a16="http://schemas.microsoft.com/office/drawing/2014/main" id="{AE92EAB6-E800-4824-9AA6-CF3265D225A1}"/>
              </a:ext>
            </a:extLst>
          </p:cNvPr>
          <p:cNvSpPr>
            <a:spLocks noGrp="1"/>
          </p:cNvSpPr>
          <p:nvPr>
            <p:ph type="dt" sz="half" idx="10"/>
          </p:nvPr>
        </p:nvSpPr>
        <p:spPr/>
        <p:txBody>
          <a:bodyPr/>
          <a:lstStyle/>
          <a:p>
            <a:r>
              <a:rPr lang="en-GB"/>
              <a:t>22 Jan. 2019</a:t>
            </a:r>
          </a:p>
        </p:txBody>
      </p:sp>
      <p:sp>
        <p:nvSpPr>
          <p:cNvPr id="7" name="Fußzeilenplatzhalter 6">
            <a:extLst>
              <a:ext uri="{FF2B5EF4-FFF2-40B4-BE49-F238E27FC236}">
                <a16:creationId xmlns:a16="http://schemas.microsoft.com/office/drawing/2014/main" id="{8C747616-D15A-4B76-A750-E3C2CAEDF52A}"/>
              </a:ext>
            </a:extLst>
          </p:cNvPr>
          <p:cNvSpPr>
            <a:spLocks noGrp="1"/>
          </p:cNvSpPr>
          <p:nvPr>
            <p:ph type="ftr" sz="quarter" idx="11"/>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E01D67F9-3FD2-4133-A359-8B5B098782AF}"/>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12" name="Datumsplatzhalter 11">
            <a:extLst>
              <a:ext uri="{FF2B5EF4-FFF2-40B4-BE49-F238E27FC236}">
                <a16:creationId xmlns:a16="http://schemas.microsoft.com/office/drawing/2014/main" id="{947CAD9D-1855-4034-B38A-24703C6CD8BD}"/>
              </a:ext>
            </a:extLst>
          </p:cNvPr>
          <p:cNvSpPr>
            <a:spLocks noGrp="1"/>
          </p:cNvSpPr>
          <p:nvPr>
            <p:ph type="dt" sz="half" idx="10"/>
          </p:nvPr>
        </p:nvSpPr>
        <p:spPr/>
        <p:txBody>
          <a:bodyPr/>
          <a:lstStyle/>
          <a:p>
            <a:r>
              <a:rPr lang="en-GB"/>
              <a:t>22 Jan. 2019</a:t>
            </a:r>
          </a:p>
        </p:txBody>
      </p:sp>
      <p:sp>
        <p:nvSpPr>
          <p:cNvPr id="13" name="Fußzeilenplatzhalter 12">
            <a:extLst>
              <a:ext uri="{FF2B5EF4-FFF2-40B4-BE49-F238E27FC236}">
                <a16:creationId xmlns:a16="http://schemas.microsoft.com/office/drawing/2014/main" id="{5310A70C-D8B8-42A6-B5C9-447FBE8EE8D3}"/>
              </a:ext>
            </a:extLst>
          </p:cNvPr>
          <p:cNvSpPr>
            <a:spLocks noGrp="1"/>
          </p:cNvSpPr>
          <p:nvPr>
            <p:ph type="ftr" sz="quarter" idx="11"/>
          </p:nvPr>
        </p:nvSpPr>
        <p:spPr/>
        <p:txBody>
          <a:bodyPr/>
          <a:lstStyle/>
          <a:p>
            <a:r>
              <a:rPr lang="en-GB"/>
              <a:t>Titel of the presentation</a:t>
            </a:r>
          </a:p>
        </p:txBody>
      </p:sp>
      <p:sp>
        <p:nvSpPr>
          <p:cNvPr id="14" name="Foliennummernplatzhalter 13">
            <a:extLst>
              <a:ext uri="{FF2B5EF4-FFF2-40B4-BE49-F238E27FC236}">
                <a16:creationId xmlns:a16="http://schemas.microsoft.com/office/drawing/2014/main" id="{66669E51-E04F-47E9-8734-AABE57CED6EE}"/>
              </a:ext>
            </a:extLst>
          </p:cNvPr>
          <p:cNvSpPr>
            <a:spLocks noGrp="1"/>
          </p:cNvSpPr>
          <p:nvPr>
            <p:ph type="sldNum" sz="quarter" idx="12"/>
          </p:nvPr>
        </p:nvSpPr>
        <p:spPr/>
        <p:txBody>
          <a:bodyPr/>
          <a:lstStyle/>
          <a:p>
            <a:r>
              <a:rPr lang="en-GB"/>
              <a:t>Page </a:t>
            </a:r>
            <a:fld id="{3A8B5DB7-81A8-4ED4-916B-6B23CD603687}" type="slidenum">
              <a:rPr lang="en-GB" smtClean="0"/>
              <a:pPr/>
              <a:t>‹Nr.›</a:t>
            </a:fld>
            <a:endParaRPr lang="en-GB"/>
          </a:p>
        </p:txBody>
      </p:sp>
      <p:pic>
        <p:nvPicPr>
          <p:cNvPr id="15" name="Image 14">
            <a:extLst>
              <a:ext uri="{FF2B5EF4-FFF2-40B4-BE49-F238E27FC236}">
                <a16:creationId xmlns:a16="http://schemas.microsoft.com/office/drawing/2014/main" id="{ED838D69-7FD6-9041-8BE4-1B4A635B3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180" y="3870960"/>
            <a:ext cx="2247498" cy="718272"/>
          </a:xfrm>
          <a:prstGeom prst="rect">
            <a:avLst/>
          </a:prstGeom>
        </p:spPr>
      </p:pic>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23505"/>
            <a:ext cx="4324497" cy="430887"/>
          </a:xfr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chemeClr val="accent1"/>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50495" y="1106921"/>
            <a:ext cx="3214511" cy="1277273"/>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a:ln>
                  <a:noFill/>
                </a:ln>
                <a:solidFill>
                  <a:prstClr val="black"/>
                </a:solidFill>
                <a:effectLst/>
                <a:uLnTx/>
                <a:uFillTx/>
              </a:rPr>
              <a:t>As a federally owned enterprise, GIZ supports the German Government in achieving its objectives in the field of international cooperation for sustainable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800" b="0" i="0" u="none" strike="noStrike" kern="0" cap="none" spc="0" normalizeH="0" baseline="0" noProof="0">
                <a:ln>
                  <a:noFill/>
                </a:ln>
                <a:solidFill>
                  <a:prstClr val="black"/>
                </a:solidFill>
                <a:effectLst/>
                <a:uLnTx/>
                <a:uFillTx/>
              </a:rPr>
            </a:br>
            <a:r>
              <a:rPr kumimoji="0" lang="de-DE" sz="800" b="1" i="0" u="none" strike="noStrike" kern="0" cap="none" spc="0" normalizeH="0" baseline="0" noProof="0" err="1">
                <a:ln>
                  <a:noFill/>
                </a:ln>
                <a:solidFill>
                  <a:prstClr val="black"/>
                </a:solidFill>
                <a:effectLst/>
                <a:uLnTx/>
                <a:uFillTx/>
              </a:rPr>
              <a:t>Published</a:t>
            </a:r>
            <a:r>
              <a:rPr kumimoji="0" lang="de-DE" sz="800" b="1" i="0" u="none" strike="noStrike" kern="0" cap="none" spc="0" normalizeH="0" baseline="0" noProof="0">
                <a:ln>
                  <a:noFill/>
                </a:ln>
                <a:solidFill>
                  <a:prstClr val="black"/>
                </a:solidFill>
                <a:effectLst/>
                <a:uLnTx/>
                <a:uFillTx/>
              </a:rPr>
              <a:t> </a:t>
            </a:r>
            <a:r>
              <a:rPr kumimoji="0" lang="de-DE" sz="800" b="1" i="0" u="none" strike="noStrike" kern="0" cap="none" spc="0" normalizeH="0" baseline="0" noProof="0" err="1">
                <a:ln>
                  <a:noFill/>
                </a:ln>
                <a:solidFill>
                  <a:prstClr val="black"/>
                </a:solidFill>
                <a:effectLst/>
                <a:uLnTx/>
                <a:uFillTx/>
              </a:rPr>
              <a:t>by</a:t>
            </a:r>
            <a:r>
              <a:rPr kumimoji="0" lang="de-DE" sz="800" b="1" i="0" u="none" strike="noStrike" kern="0" cap="none" spc="0" normalizeH="0" baseline="0" noProof="0">
                <a:ln>
                  <a:noFill/>
                </a:ln>
                <a:solidFill>
                  <a:prstClr val="black"/>
                </a:solidFill>
                <a:effectLst/>
                <a:uLnTx/>
                <a:uFillTx/>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Deutsche Gesellschaft </a:t>
            </a:r>
            <a:r>
              <a:rPr kumimoji="0" lang="de-DE" sz="800" b="0" i="0" u="none" strike="noStrike" kern="0" cap="none" spc="0" normalizeH="0" baseline="0" noProof="0" err="1">
                <a:ln>
                  <a:noFill/>
                </a:ln>
                <a:solidFill>
                  <a:prstClr val="black"/>
                </a:solidFill>
                <a:effectLst/>
                <a:uLnTx/>
                <a:uFillTx/>
              </a:rPr>
              <a:t>für</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Internationale Zusammenarbeit (GIZ) GmbH</a:t>
            </a:r>
            <a:br>
              <a:rPr kumimoji="0" lang="de-DE" sz="800" b="0" i="0" u="none" strike="noStrike" kern="0" cap="none" spc="0" normalizeH="0" baseline="0" noProof="0">
                <a:ln>
                  <a:noFill/>
                </a:ln>
                <a:solidFill>
                  <a:prstClr val="black"/>
                </a:solidFill>
                <a:effectLst/>
                <a:uLnTx/>
                <a:uFillTx/>
              </a:rPr>
            </a:br>
            <a:br>
              <a:rPr kumimoji="0" lang="de-DE" sz="800" b="0" i="0" u="none" strike="noStrike" kern="0" cap="none" spc="0" normalizeH="0" baseline="0" noProof="0">
                <a:ln>
                  <a:noFill/>
                </a:ln>
                <a:solidFill>
                  <a:prstClr val="black"/>
                </a:solidFill>
                <a:effectLst/>
                <a:uLnTx/>
                <a:uFillTx/>
              </a:rPr>
            </a:br>
            <a:r>
              <a:rPr kumimoji="0" lang="de-DE" sz="800" b="0" i="0" u="none" strike="noStrike" kern="0" cap="none" spc="0" normalizeH="0" baseline="0" noProof="0">
                <a:ln>
                  <a:noFill/>
                </a:ln>
                <a:solidFill>
                  <a:prstClr val="black"/>
                </a:solidFill>
                <a:effectLst/>
                <a:uLnTx/>
                <a:uFillTx/>
              </a:rPr>
              <a:t>Registered </a:t>
            </a:r>
            <a:r>
              <a:rPr kumimoji="0" lang="de-DE" sz="800" b="0" i="0" u="none" strike="noStrike" kern="0" cap="none" spc="0" normalizeH="0" baseline="0" noProof="0" err="1">
                <a:ln>
                  <a:noFill/>
                </a:ln>
                <a:solidFill>
                  <a:prstClr val="black"/>
                </a:solidFill>
                <a:effectLst/>
                <a:uLnTx/>
                <a:uFillTx/>
              </a:rPr>
              <a:t>offices</a:t>
            </a:r>
            <a:endParaRPr kumimoji="0" lang="de-DE" sz="8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800" b="0" i="0" u="none" strike="noStrike" kern="0" cap="none" spc="0" normalizeH="0" baseline="0" noProof="0">
                <a:ln>
                  <a:noFill/>
                </a:ln>
                <a:solidFill>
                  <a:prstClr val="black"/>
                </a:solidFill>
                <a:effectLst/>
                <a:uLnTx/>
                <a:uFillTx/>
              </a:rPr>
              <a:t>Bonn and Eschborn</a:t>
            </a:r>
            <a:endParaRPr kumimoji="0" lang="en-US" sz="800" b="0" i="0" u="none" strike="noStrike" kern="0" cap="none" spc="0" normalizeH="0" baseline="0" noProof="0">
              <a:ln>
                <a:noFill/>
              </a:ln>
              <a:solidFill>
                <a:prstClr val="black"/>
              </a:solidFill>
              <a:effectLst/>
              <a:uLnTx/>
              <a:uFillTx/>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2547859"/>
            <a:ext cx="3464422"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538" y="1106921"/>
            <a:ext cx="3428177" cy="1762643"/>
          </a:xfrm>
        </p:spPr>
        <p:txBody>
          <a:bodyPr/>
          <a:lstStyle>
            <a:lvl1pPr>
              <a:lnSpc>
                <a:spcPct val="100000"/>
              </a:lnSpc>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5" name="Datumsplatzhalter 4">
            <a:extLst>
              <a:ext uri="{FF2B5EF4-FFF2-40B4-BE49-F238E27FC236}">
                <a16:creationId xmlns:a16="http://schemas.microsoft.com/office/drawing/2014/main" id="{F710B78A-21F5-4CD5-A798-9F28BEF0EA21}"/>
              </a:ext>
            </a:extLst>
          </p:cNvPr>
          <p:cNvSpPr>
            <a:spLocks noGrp="1"/>
          </p:cNvSpPr>
          <p:nvPr>
            <p:ph type="dt" sz="half" idx="18"/>
          </p:nvPr>
        </p:nvSpPr>
        <p:spPr/>
        <p:txBody>
          <a:bodyPr/>
          <a:lstStyle/>
          <a:p>
            <a:r>
              <a:rPr lang="en-GB"/>
              <a:t>22 Jan. 2019</a:t>
            </a:r>
          </a:p>
        </p:txBody>
      </p:sp>
      <p:sp>
        <p:nvSpPr>
          <p:cNvPr id="6" name="Fußzeilenplatzhalter 5">
            <a:extLst>
              <a:ext uri="{FF2B5EF4-FFF2-40B4-BE49-F238E27FC236}">
                <a16:creationId xmlns:a16="http://schemas.microsoft.com/office/drawing/2014/main" id="{489B8326-D6A7-4E0B-A320-27E8F32582F1}"/>
              </a:ext>
            </a:extLst>
          </p:cNvPr>
          <p:cNvSpPr>
            <a:spLocks noGrp="1"/>
          </p:cNvSpPr>
          <p:nvPr>
            <p:ph type="ftr" sz="quarter" idx="19"/>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B829CD0F-D162-4EFA-8033-3557250F4410}"/>
              </a:ext>
            </a:extLst>
          </p:cNvPr>
          <p:cNvSpPr>
            <a:spLocks noGrp="1"/>
          </p:cNvSpPr>
          <p:nvPr>
            <p:ph type="sldNum" sz="quarter" idx="20"/>
          </p:nvPr>
        </p:nvSpPr>
        <p:spPr/>
        <p:txBody>
          <a:bodyPr/>
          <a:lstStyle/>
          <a:p>
            <a:r>
              <a:rPr lang="en-GB"/>
              <a:t>Page </a:t>
            </a:r>
            <a:fld id="{3A8B5DB7-81A8-4ED4-916B-6B23CD603687}" type="slidenum">
              <a:rPr lang="en-GB" smtClean="0"/>
              <a:pPr/>
              <a:t>‹Nr.›</a:t>
            </a:fld>
            <a:endParaRPr lang="en-GB"/>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3" y="3207008"/>
            <a:ext cx="806878" cy="110800"/>
          </a:xfrm>
        </p:spPr>
        <p:txBody>
          <a:bodyPr wrap="none" lIns="0">
            <a:spAutoFit/>
          </a:bodyPr>
          <a:lstStyle>
            <a:lvl1pPr>
              <a:defRPr lang="de-DE" sz="8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a:t>
            </a:r>
            <a:r>
              <a:rPr lang="de-DE" err="1"/>
              <a:t>to</a:t>
            </a:r>
            <a:r>
              <a:rPr lang="de-DE"/>
              <a:t> </a:t>
            </a:r>
            <a:r>
              <a:rPr lang="de-DE" err="1"/>
              <a:t>add</a:t>
            </a:r>
            <a:r>
              <a:rPr lang="de-DE"/>
              <a:t> </a:t>
            </a:r>
            <a:r>
              <a:rPr lang="de-DE" err="1"/>
              <a:t>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50495" y="1106921"/>
            <a:ext cx="7172684" cy="3470031"/>
          </a:xfrm>
        </p:spPr>
        <p:txBody>
          <a:bodyPr numCol="2"/>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800" b="0" i="0" u="none" strike="noStrike" kern="0" cap="none" spc="0" normalizeH="0" baseline="0" dirty="0" smtClean="0">
                <a:ln>
                  <a:noFill/>
                </a:ln>
                <a:solidFill>
                  <a:prstClr val="black"/>
                </a:solidFill>
                <a:effectLst/>
                <a:uLnTx/>
                <a:uFillTx/>
                <a:latin typeface="+mn-lt"/>
                <a:ea typeface="+mn-ea"/>
                <a:cs typeface="+mn-cs"/>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text</a:t>
            </a:r>
          </a:p>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t>Photo credits/sources</a:t>
            </a:r>
            <a:endParaRPr lang="en-GB"/>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D27820A7-D571-4E28-A8CF-ADB17402AE97}"/>
              </a:ext>
            </a:extLst>
          </p:cNvPr>
          <p:cNvPicPr>
            <a:picLocks/>
          </p:cNvPicPr>
          <p:nvPr userDrawn="1"/>
        </p:nvPicPr>
        <p:blipFill>
          <a:blip r:embed="rId2" cstate="screen">
            <a:extLst>
              <a:ext uri="{28A0092B-C50C-407E-A947-70E740481C1C}">
                <a14:useLocalDpi xmlns:a14="http://schemas.microsoft.com/office/drawing/2010/main"/>
              </a:ext>
            </a:extLst>
          </a:blip>
          <a:srcRect t="9841" b="9841"/>
          <a:stretch/>
        </p:blipFill>
        <p:spPr bwMode="gray">
          <a:xfrm>
            <a:off x="123135" y="123825"/>
            <a:ext cx="8893865" cy="4083035"/>
          </a:xfrm>
          <a:prstGeom prst="rect">
            <a:avLst/>
          </a:prstGeom>
        </p:spPr>
      </p:pic>
      <p:pic>
        <p:nvPicPr>
          <p:cNvPr id="12" name="Grafik 11" descr="Ein Bild, das Säge enthält.&#10;&#10;Automatisch generierte Beschreibung">
            <a:extLst>
              <a:ext uri="{FF2B5EF4-FFF2-40B4-BE49-F238E27FC236}">
                <a16:creationId xmlns:a16="http://schemas.microsoft.com/office/drawing/2014/main" id="{D33A00EE-9ACF-4636-BD82-6CF5E7FCB9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1399" y="616296"/>
            <a:ext cx="8895600" cy="3910908"/>
          </a:xfrm>
          <a:prstGeom prst="rect">
            <a:avLst/>
          </a:prstGeom>
        </p:spPr>
      </p:pic>
      <p:sp>
        <p:nvSpPr>
          <p:cNvPr id="14" name="Bar">
            <a:extLst>
              <a:ext uri="{FF2B5EF4-FFF2-40B4-BE49-F238E27FC236}">
                <a16:creationId xmlns:a16="http://schemas.microsoft.com/office/drawing/2014/main" id="{CAE61038-067C-47CF-8DDC-5ED6CDAC4AEE}"/>
              </a:ext>
            </a:extLst>
          </p:cNvPr>
          <p:cNvSpPr/>
          <p:nvPr userDrawn="1"/>
        </p:nvSpPr>
        <p:spPr bwMode="gray">
          <a:xfrm>
            <a:off x="6611814" y="4206860"/>
            <a:ext cx="2405185" cy="146927"/>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19" name="Rechteck 18">
            <a:extLst>
              <a:ext uri="{FF2B5EF4-FFF2-40B4-BE49-F238E27FC236}">
                <a16:creationId xmlns:a16="http://schemas.microsoft.com/office/drawing/2014/main" id="{4950B203-064F-443F-94A9-C002DAAE8F83}"/>
              </a:ext>
            </a:extLst>
          </p:cNvPr>
          <p:cNvSpPr/>
          <p:nvPr userDrawn="1"/>
        </p:nvSpPr>
        <p:spPr bwMode="gray">
          <a:xfrm>
            <a:off x="1215591" y="1557990"/>
            <a:ext cx="3529299"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black"/>
                </a:solidFill>
                <a:effectLst/>
                <a:uLnTx/>
                <a:uFillTx/>
              </a:rPr>
              <a:t>Deutsche Gesellschaft </a:t>
            </a:r>
            <a:r>
              <a:rPr kumimoji="0" lang="en-GB" sz="1100" b="1" i="0" u="none" strike="noStrike" kern="0" cap="none" spc="0" normalizeH="0" baseline="0" noProof="0" err="1">
                <a:ln>
                  <a:noFill/>
                </a:ln>
                <a:solidFill>
                  <a:prstClr val="black"/>
                </a:solidFill>
                <a:effectLst/>
                <a:uLnTx/>
                <a:uFillTx/>
              </a:rPr>
              <a:t>für</a:t>
            </a:r>
            <a:br>
              <a:rPr kumimoji="0" lang="en-GB" sz="1100" b="1" i="0" u="none" strike="noStrike" kern="0" cap="none" spc="0" normalizeH="0" baseline="0" noProof="0">
                <a:ln>
                  <a:noFill/>
                </a:ln>
                <a:solidFill>
                  <a:prstClr val="black"/>
                </a:solidFill>
                <a:effectLst/>
                <a:uLnTx/>
                <a:uFillTx/>
              </a:rPr>
            </a:br>
            <a:r>
              <a:rPr kumimoji="0" lang="en-GB" sz="1100" b="1" i="0" u="none" strike="noStrike" kern="0" cap="none" spc="0" normalizeH="0" baseline="0" noProof="0">
                <a:ln>
                  <a:noFill/>
                </a:ln>
                <a:solidFill>
                  <a:prstClr val="black"/>
                </a:solidFill>
                <a:effectLst/>
                <a:uLnTx/>
                <a:uFillTx/>
              </a:rPr>
              <a:t>Internationale </a:t>
            </a:r>
            <a:r>
              <a:rPr kumimoji="0" lang="en-GB" sz="1100" b="1" i="0" u="none" strike="noStrike" kern="0" cap="none" spc="0" normalizeH="0" baseline="0" noProof="0" err="1">
                <a:ln>
                  <a:noFill/>
                </a:ln>
                <a:solidFill>
                  <a:prstClr val="black"/>
                </a:solidFill>
                <a:effectLst/>
                <a:uLnTx/>
                <a:uFillTx/>
              </a:rPr>
              <a:t>Zusammenarbeit</a:t>
            </a:r>
            <a:r>
              <a:rPr kumimoji="0" lang="en-GB" sz="1100" b="1" i="0" u="none" strike="noStrike" kern="0" cap="none" spc="0" normalizeH="0" baseline="0" noProof="0">
                <a:ln>
                  <a:noFill/>
                </a:ln>
                <a:solidFill>
                  <a:prstClr val="black"/>
                </a:solidFill>
                <a:effectLst/>
                <a:uLnTx/>
                <a:uFillTx/>
              </a:rPr>
              <a: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prstClr val="black"/>
                </a:solidFill>
                <a:effectLst/>
                <a:uLnTx/>
                <a:uFillTx/>
              </a:rPr>
              <a:t>Bonn and </a:t>
            </a:r>
            <a:r>
              <a:rPr kumimoji="0" lang="en-US" sz="1100" b="0" i="0" u="none" strike="noStrike" kern="0" cap="none" spc="0" normalizeH="0" baseline="0" noProof="0" err="1">
                <a:ln>
                  <a:noFill/>
                </a:ln>
                <a:solidFill>
                  <a:prstClr val="black"/>
                </a:solidFill>
                <a:effectLst/>
                <a:uLnTx/>
                <a:uFillTx/>
              </a:rPr>
              <a:t>Eschborn</a:t>
            </a:r>
            <a:endParaRPr kumimoji="0" lang="en-US"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Friedrich-Ebert-Allee 32 + 36</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53113 Bonn, Germany</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T  +49  228  44 60 - 0</a:t>
            </a:r>
            <a:br>
              <a:rPr kumimoji="0" lang="en-GB" sz="1100" b="0" i="0" u="none" strike="noStrike" kern="0" cap="none" spc="0" normalizeH="0" baseline="0" noProof="0">
                <a:ln>
                  <a:noFill/>
                </a:ln>
                <a:solidFill>
                  <a:prstClr val="black"/>
                </a:solidFill>
                <a:effectLst/>
                <a:uLnTx/>
                <a:uFillTx/>
              </a:rPr>
            </a:br>
            <a:r>
              <a:rPr kumimoji="0" lang="en-GB" sz="1100" b="0" i="0" u="none" strike="noStrike" kern="0" cap="none" spc="0" normalizeH="0" baseline="0" noProof="0">
                <a:ln>
                  <a:noFill/>
                </a:ln>
                <a:solidFill>
                  <a:prstClr val="black"/>
                </a:solidFill>
                <a:effectLst/>
                <a:uLnTx/>
                <a:uFillTx/>
              </a:rPr>
              <a:t>F  +49  228  44 60 - 17 66</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E  info@giz.de</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rPr>
              <a:t>I   </a:t>
            </a:r>
            <a:r>
              <a:rPr kumimoji="0" lang="en-GB" sz="400" b="0" i="0" u="none" strike="noStrike" kern="0" cap="none" spc="0" normalizeH="0" baseline="0" noProof="0">
                <a:ln>
                  <a:noFill/>
                </a:ln>
                <a:solidFill>
                  <a:prstClr val="black"/>
                </a:solidFill>
                <a:effectLst/>
                <a:uLnTx/>
                <a:uFillTx/>
              </a:rPr>
              <a:t> </a:t>
            </a:r>
            <a:r>
              <a:rPr kumimoji="0" lang="en-GB" sz="1100" b="0" i="0" u="none" strike="noStrike" kern="0" cap="none" spc="0" normalizeH="0" baseline="0" noProof="0">
                <a:ln>
                  <a:noFill/>
                </a:ln>
                <a:solidFill>
                  <a:prstClr val="black"/>
                </a:solidFill>
                <a:effectLst/>
                <a:uLnTx/>
                <a:uFillTx/>
              </a:rPr>
              <a:t>www.giz.de</a:t>
            </a:r>
          </a:p>
        </p:txBody>
      </p:sp>
      <p:sp>
        <p:nvSpPr>
          <p:cNvPr id="20" name="Rechteck 19">
            <a:extLst>
              <a:ext uri="{FF2B5EF4-FFF2-40B4-BE49-F238E27FC236}">
                <a16:creationId xmlns:a16="http://schemas.microsoft.com/office/drawing/2014/main" id="{37982854-A844-4D46-9BB7-0890F958ED69}"/>
              </a:ext>
            </a:extLst>
          </p:cNvPr>
          <p:cNvSpPr/>
          <p:nvPr userDrawn="1"/>
        </p:nvSpPr>
        <p:spPr bwMode="gray">
          <a:xfrm>
            <a:off x="3525439" y="2560364"/>
            <a:ext cx="3221038" cy="76944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mn-lt"/>
                <a:ea typeface="+mn-ea"/>
                <a:cs typeface="+mn-cs"/>
              </a:rPr>
              <a:t>Dag-Hammarskjöld-</a:t>
            </a:r>
            <a:r>
              <a:rPr kumimoji="0" lang="en-GB" sz="1100" b="0" i="0" u="none" strike="noStrike" kern="0" cap="none" spc="0" normalizeH="0" baseline="0" noProof="0" err="1">
                <a:ln>
                  <a:noFill/>
                </a:ln>
                <a:solidFill>
                  <a:prstClr val="black"/>
                </a:solidFill>
                <a:effectLst/>
                <a:uLnTx/>
                <a:uFillTx/>
                <a:latin typeface="+mn-lt"/>
                <a:ea typeface="+mn-ea"/>
                <a:cs typeface="+mn-cs"/>
              </a:rPr>
              <a:t>Weg</a:t>
            </a:r>
            <a:r>
              <a:rPr kumimoji="0" lang="en-GB" sz="1100" b="0" i="0" u="none" strike="noStrike" kern="0" cap="none" spc="0" normalizeH="0" baseline="0" noProof="0">
                <a:ln>
                  <a:noFill/>
                </a:ln>
                <a:solidFill>
                  <a:prstClr val="black"/>
                </a:solidFill>
                <a:effectLst/>
                <a:uLnTx/>
                <a:uFillTx/>
                <a:latin typeface="+mn-lt"/>
                <a:ea typeface="+mn-ea"/>
                <a:cs typeface="+mn-cs"/>
              </a:rPr>
              <a:t> 1 - 5</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65760 </a:t>
            </a:r>
            <a:r>
              <a:rPr kumimoji="0" lang="en-GB" sz="1100" b="0" i="0" u="none" strike="noStrike" kern="0" cap="none" spc="0" normalizeH="0" baseline="0" noProof="0" err="1">
                <a:ln>
                  <a:noFill/>
                </a:ln>
                <a:solidFill>
                  <a:prstClr val="black"/>
                </a:solidFill>
                <a:effectLst/>
                <a:uLnTx/>
                <a:uFillTx/>
                <a:latin typeface="+mn-lt"/>
                <a:ea typeface="+mn-ea"/>
                <a:cs typeface="+mn-cs"/>
              </a:rPr>
              <a:t>Eschborn</a:t>
            </a:r>
            <a:r>
              <a:rPr kumimoji="0" lang="en-GB" sz="1100" b="0" i="0" u="none" strike="noStrike" kern="0" cap="none" spc="0" normalizeH="0" baseline="0" noProof="0">
                <a:ln>
                  <a:noFill/>
                </a:ln>
                <a:solidFill>
                  <a:prstClr val="black"/>
                </a:solidFill>
                <a:effectLst/>
                <a:uLnTx/>
                <a:uFillTx/>
                <a:latin typeface="+mn-lt"/>
                <a:ea typeface="+mn-ea"/>
                <a:cs typeface="+mn-cs"/>
              </a:rPr>
              <a:t>, Germany</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T  +49  61 96  79 - 0</a:t>
            </a:r>
            <a:br>
              <a:rPr kumimoji="0" lang="en-GB" sz="1100" b="0" i="0" u="none" strike="noStrike" kern="0" cap="none" spc="0" normalizeH="0" baseline="0" noProof="0">
                <a:ln>
                  <a:noFill/>
                </a:ln>
                <a:solidFill>
                  <a:prstClr val="black"/>
                </a:solidFill>
                <a:effectLst/>
                <a:uLnTx/>
                <a:uFillTx/>
                <a:latin typeface="+mn-lt"/>
                <a:ea typeface="+mn-ea"/>
                <a:cs typeface="+mn-cs"/>
              </a:rPr>
            </a:br>
            <a:r>
              <a:rPr kumimoji="0" lang="en-GB" sz="1100" b="0" i="0" u="none" strike="noStrike" kern="0" cap="none" spc="0" normalizeH="0" baseline="0" noProof="0">
                <a:ln>
                  <a:noFill/>
                </a:ln>
                <a:solidFill>
                  <a:prstClr val="black"/>
                </a:solidFill>
                <a:effectLst/>
                <a:uLnTx/>
                <a:uFillTx/>
                <a:latin typeface="+mn-lt"/>
                <a:ea typeface="+mn-ea"/>
                <a:cs typeface="+mn-cs"/>
              </a:rPr>
              <a:t>F  +49  61 96  79 - 11 15</a:t>
            </a:r>
          </a:p>
        </p:txBody>
      </p:sp>
      <p:pic>
        <p:nvPicPr>
          <p:cNvPr id="8" name="logo">
            <a:extLst>
              <a:ext uri="{FF2B5EF4-FFF2-40B4-BE49-F238E27FC236}">
                <a16:creationId xmlns:a16="http://schemas.microsoft.com/office/drawing/2014/main" id="{89CFF6E4-F492-44F6-997D-92E15F612E25}"/>
              </a:ext>
            </a:extLst>
          </p:cNvPr>
          <p:cNvPicPr>
            <a:picLocks noChangeAspect="1"/>
          </p:cNvPicPr>
          <p:nvPr userDrawn="1"/>
        </p:nvPicPr>
        <p:blipFill>
          <a:blip r:embed="rId4" cstate="screen">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1276665" y="4447384"/>
            <a:ext cx="1650218" cy="455460"/>
          </a:xfrm>
          <a:prstGeom prst="rect">
            <a:avLst/>
          </a:prstGeom>
        </p:spPr>
      </p:pic>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Standard text empt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4448" y="407254"/>
            <a:ext cx="8567183" cy="373502"/>
          </a:xfrm>
        </p:spPr>
        <p:txBody>
          <a:bodyPr/>
          <a:lstStyle>
            <a:lvl1pPr>
              <a:defRPr b="0">
                <a:solidFill>
                  <a:schemeClr val="tx2"/>
                </a:solidFill>
              </a:defRPr>
            </a:lvl1pPr>
          </a:lstStyle>
          <a:p>
            <a:r>
              <a:rPr lang="en-GB"/>
              <a:t>Click to add headline</a:t>
            </a:r>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The M&amp;E System – Practical Guidelines</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
        <p:nvSpPr>
          <p:cNvPr id="16" name="Textplatzhalter 15">
            <a:extLst>
              <a:ext uri="{FF2B5EF4-FFF2-40B4-BE49-F238E27FC236}">
                <a16:creationId xmlns:a16="http://schemas.microsoft.com/office/drawing/2014/main" id="{9E12CABC-31D4-1444-956D-5327F0846541}"/>
              </a:ext>
            </a:extLst>
          </p:cNvPr>
          <p:cNvSpPr>
            <a:spLocks noGrp="1"/>
          </p:cNvSpPr>
          <p:nvPr>
            <p:ph type="body" sz="quarter" idx="17"/>
          </p:nvPr>
        </p:nvSpPr>
        <p:spPr>
          <a:xfrm>
            <a:off x="441579" y="209550"/>
            <a:ext cx="4598987" cy="124650"/>
          </a:xfrm>
        </p:spPr>
        <p:txBody>
          <a:bodyPr>
            <a:spAutoFit/>
          </a:bodyPr>
          <a:lstStyle>
            <a:lvl1pPr>
              <a:defRPr sz="900" b="1">
                <a:solidFill>
                  <a:schemeClr val="tx2"/>
                </a:solidFill>
              </a:defRPr>
            </a:lvl1pPr>
          </a:lstStyle>
          <a:p>
            <a:pPr lvl="0"/>
            <a:r>
              <a:rPr lang="de-DE"/>
              <a:t>Mastertextformat bearbeiten</a:t>
            </a:r>
          </a:p>
        </p:txBody>
      </p:sp>
      <p:sp>
        <p:nvSpPr>
          <p:cNvPr id="17" name="Datum">
            <a:extLst>
              <a:ext uri="{FF2B5EF4-FFF2-40B4-BE49-F238E27FC236}">
                <a16:creationId xmlns:a16="http://schemas.microsoft.com/office/drawing/2014/main" id="{82EF5DBD-B1A6-E44A-8D53-47ECEFBF933A}"/>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C18B9672-5F25-8A48-8958-4113ED70B803}" type="datetime1">
              <a:rPr lang="de-DE" smtClean="0"/>
              <a:pPr/>
              <a:t>02.11.2023</a:t>
            </a:fld>
            <a:endParaRPr lang="de-DE"/>
          </a:p>
        </p:txBody>
      </p:sp>
    </p:spTree>
    <p:extLst>
      <p:ext uri="{BB962C8B-B14F-4D97-AF65-F5344CB8AC3E}">
        <p14:creationId xmlns:p14="http://schemas.microsoft.com/office/powerpoint/2010/main" val="840517482"/>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ontac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4448" y="407254"/>
            <a:ext cx="7065163" cy="373502"/>
          </a:xfrm>
        </p:spPr>
        <p:txBody>
          <a:bodyPr/>
          <a:lstStyle>
            <a:lvl1pPr>
              <a:defRPr b="0">
                <a:solidFill>
                  <a:schemeClr val="tx2"/>
                </a:solidFill>
              </a:defRPr>
            </a:lvl1pPr>
          </a:lstStyle>
          <a:p>
            <a:r>
              <a:rPr lang="en-GB"/>
              <a:t>Contact</a:t>
            </a:r>
          </a:p>
        </p:txBody>
      </p:sp>
      <p:sp>
        <p:nvSpPr>
          <p:cNvPr id="7" name="Fußzeilenplatzhalter 6">
            <a:extLst>
              <a:ext uri="{FF2B5EF4-FFF2-40B4-BE49-F238E27FC236}">
                <a16:creationId xmlns:a16="http://schemas.microsoft.com/office/drawing/2014/main" id="{3572318F-C167-4A9B-9214-245E7E1B6789}"/>
              </a:ext>
            </a:extLst>
          </p:cNvPr>
          <p:cNvSpPr>
            <a:spLocks noGrp="1"/>
          </p:cNvSpPr>
          <p:nvPr>
            <p:ph type="ftr" sz="quarter" idx="15"/>
          </p:nvPr>
        </p:nvSpPr>
        <p:spPr/>
        <p:txBody>
          <a:bodyPr/>
          <a:lstStyle/>
          <a:p>
            <a:r>
              <a:rPr lang="en-GB"/>
              <a:t>The M&amp;E System – Practical Guidelines</a:t>
            </a:r>
          </a:p>
        </p:txBody>
      </p:sp>
      <p:sp>
        <p:nvSpPr>
          <p:cNvPr id="9" name="Foliennummernplatzhalter 8">
            <a:extLst>
              <a:ext uri="{FF2B5EF4-FFF2-40B4-BE49-F238E27FC236}">
                <a16:creationId xmlns:a16="http://schemas.microsoft.com/office/drawing/2014/main" id="{75A6A7C1-5347-4031-950E-FE89F744C1A9}"/>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
        <p:nvSpPr>
          <p:cNvPr id="17" name="Datum">
            <a:extLst>
              <a:ext uri="{FF2B5EF4-FFF2-40B4-BE49-F238E27FC236}">
                <a16:creationId xmlns:a16="http://schemas.microsoft.com/office/drawing/2014/main" id="{82EF5DBD-B1A6-E44A-8D53-47ECEFBF933A}"/>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fld id="{C18B9672-5F25-8A48-8958-4113ED70B803}" type="datetime1">
              <a:rPr lang="de-DE" smtClean="0"/>
              <a:pPr/>
              <a:t>02.11.2023</a:t>
            </a:fld>
            <a:endParaRPr lang="de-DE"/>
          </a:p>
        </p:txBody>
      </p:sp>
      <p:sp>
        <p:nvSpPr>
          <p:cNvPr id="4" name="Textplatzhalter 3">
            <a:extLst>
              <a:ext uri="{FF2B5EF4-FFF2-40B4-BE49-F238E27FC236}">
                <a16:creationId xmlns:a16="http://schemas.microsoft.com/office/drawing/2014/main" id="{C39D6CA1-9777-2848-A9B9-F4932F349A9B}"/>
              </a:ext>
            </a:extLst>
          </p:cNvPr>
          <p:cNvSpPr>
            <a:spLocks noGrp="1"/>
          </p:cNvSpPr>
          <p:nvPr>
            <p:ph type="body" sz="quarter" idx="18" hasCustomPrompt="1"/>
          </p:nvPr>
        </p:nvSpPr>
        <p:spPr>
          <a:xfrm>
            <a:off x="1634599" y="1176342"/>
            <a:ext cx="1455735" cy="204085"/>
          </a:xfrm>
        </p:spPr>
        <p:txBody>
          <a:bodyPr/>
          <a:lstStyle>
            <a:lvl1pPr>
              <a:defRPr sz="800" b="1"/>
            </a:lvl1pPr>
            <a:lvl2pPr>
              <a:defRPr sz="1000" b="1"/>
            </a:lvl2pPr>
            <a:lvl3pPr>
              <a:defRPr sz="1000" b="1"/>
            </a:lvl3pPr>
            <a:lvl4pPr>
              <a:defRPr sz="1000" b="1"/>
            </a:lvl4pPr>
            <a:lvl5pPr>
              <a:defRPr sz="1000" b="1"/>
            </a:lvl5pPr>
          </a:lstStyle>
          <a:p>
            <a:pPr lvl="0"/>
            <a:r>
              <a:rPr lang="de-DE"/>
              <a:t>Name</a:t>
            </a:r>
          </a:p>
        </p:txBody>
      </p:sp>
      <p:sp>
        <p:nvSpPr>
          <p:cNvPr id="21" name="Textplatzhalter 3">
            <a:extLst>
              <a:ext uri="{FF2B5EF4-FFF2-40B4-BE49-F238E27FC236}">
                <a16:creationId xmlns:a16="http://schemas.microsoft.com/office/drawing/2014/main" id="{355FAAE3-CE4D-A148-B70F-C1929D4C77FA}"/>
              </a:ext>
            </a:extLst>
          </p:cNvPr>
          <p:cNvSpPr>
            <a:spLocks noGrp="1"/>
          </p:cNvSpPr>
          <p:nvPr>
            <p:ph type="body" sz="quarter" idx="19" hasCustomPrompt="1"/>
          </p:nvPr>
        </p:nvSpPr>
        <p:spPr>
          <a:xfrm>
            <a:off x="1634599" y="1408926"/>
            <a:ext cx="1455735" cy="204085"/>
          </a:xfrm>
        </p:spPr>
        <p:txBody>
          <a:bodyPr/>
          <a:lstStyle>
            <a:lvl1pPr>
              <a:defRPr sz="800" b="0"/>
            </a:lvl1pPr>
            <a:lvl2pPr>
              <a:defRPr sz="1000" b="1"/>
            </a:lvl2pPr>
            <a:lvl3pPr>
              <a:defRPr sz="1000" b="1"/>
            </a:lvl3pPr>
            <a:lvl4pPr>
              <a:defRPr sz="1000" b="1"/>
            </a:lvl4pPr>
            <a:lvl5pPr>
              <a:defRPr sz="1000" b="1"/>
            </a:lvl5pPr>
          </a:lstStyle>
          <a:p>
            <a:pPr lvl="0"/>
            <a:r>
              <a:rPr lang="de-DE" err="1"/>
              <a:t>Function</a:t>
            </a:r>
            <a:r>
              <a:rPr lang="de-DE"/>
              <a:t>, </a:t>
            </a:r>
            <a:br>
              <a:rPr lang="de-DE"/>
            </a:br>
            <a:r>
              <a:rPr lang="de-DE" err="1"/>
              <a:t>place</a:t>
            </a:r>
            <a:endParaRPr lang="de-DE"/>
          </a:p>
        </p:txBody>
      </p:sp>
      <p:sp>
        <p:nvSpPr>
          <p:cNvPr id="22" name="Textplatzhalter 3">
            <a:extLst>
              <a:ext uri="{FF2B5EF4-FFF2-40B4-BE49-F238E27FC236}">
                <a16:creationId xmlns:a16="http://schemas.microsoft.com/office/drawing/2014/main" id="{DC9D9655-F03B-AE45-9E64-D2DF61B59002}"/>
              </a:ext>
            </a:extLst>
          </p:cNvPr>
          <p:cNvSpPr>
            <a:spLocks noGrp="1"/>
          </p:cNvSpPr>
          <p:nvPr>
            <p:ph type="body" sz="quarter" idx="20" hasCustomPrompt="1"/>
          </p:nvPr>
        </p:nvSpPr>
        <p:spPr>
          <a:xfrm>
            <a:off x="1634599" y="1720993"/>
            <a:ext cx="1455735" cy="683544"/>
          </a:xfrm>
        </p:spPr>
        <p:txBody>
          <a:bodyPr/>
          <a:lstStyle>
            <a:lvl1pPr>
              <a:defRPr sz="800" b="0"/>
            </a:lvl1pPr>
            <a:lvl2pPr>
              <a:defRPr sz="1000" b="1"/>
            </a:lvl2pPr>
            <a:lvl3pPr>
              <a:defRPr sz="1000" b="1"/>
            </a:lvl3pPr>
            <a:lvl4pPr>
              <a:defRPr sz="1000" b="1"/>
            </a:lvl4pPr>
            <a:lvl5pPr>
              <a:defRPr sz="1000" b="1"/>
            </a:lvl5pPr>
          </a:lstStyle>
          <a:p>
            <a:pPr lvl="0"/>
            <a:r>
              <a:rPr lang="de-DE" err="1"/>
              <a:t>Contact</a:t>
            </a:r>
            <a:r>
              <a:rPr lang="de-DE"/>
              <a:t> </a:t>
            </a:r>
            <a:r>
              <a:rPr lang="de-DE" err="1"/>
              <a:t>details</a:t>
            </a:r>
            <a:endParaRPr lang="de-DE"/>
          </a:p>
        </p:txBody>
      </p:sp>
      <p:sp>
        <p:nvSpPr>
          <p:cNvPr id="38" name="Bildplatzhalter 37">
            <a:extLst>
              <a:ext uri="{FF2B5EF4-FFF2-40B4-BE49-F238E27FC236}">
                <a16:creationId xmlns:a16="http://schemas.microsoft.com/office/drawing/2014/main" id="{6A61D190-AE9C-054F-B09E-01AEC9207F7D}"/>
              </a:ext>
            </a:extLst>
          </p:cNvPr>
          <p:cNvSpPr>
            <a:spLocks noGrp="1"/>
          </p:cNvSpPr>
          <p:nvPr>
            <p:ph type="pic" sz="quarter" idx="22"/>
          </p:nvPr>
        </p:nvSpPr>
        <p:spPr>
          <a:xfrm>
            <a:off x="409047" y="1159409"/>
            <a:ext cx="1098019" cy="1098020"/>
          </a:xfrm>
          <a:prstGeom prst="ellipse">
            <a:avLst/>
          </a:prstGeom>
          <a:solidFill>
            <a:schemeClr val="bg2"/>
          </a:solidFill>
        </p:spPr>
        <p:txBody>
          <a:bodyPr/>
          <a:lstStyle/>
          <a:p>
            <a:endParaRPr lang="de-DE"/>
          </a:p>
        </p:txBody>
      </p:sp>
      <p:sp>
        <p:nvSpPr>
          <p:cNvPr id="53" name="Textplatzhalter 3">
            <a:extLst>
              <a:ext uri="{FF2B5EF4-FFF2-40B4-BE49-F238E27FC236}">
                <a16:creationId xmlns:a16="http://schemas.microsoft.com/office/drawing/2014/main" id="{115D88AC-2B3A-9249-815C-17D03D84DE30}"/>
              </a:ext>
            </a:extLst>
          </p:cNvPr>
          <p:cNvSpPr>
            <a:spLocks noGrp="1"/>
          </p:cNvSpPr>
          <p:nvPr>
            <p:ph type="body" sz="quarter" idx="23" hasCustomPrompt="1"/>
          </p:nvPr>
        </p:nvSpPr>
        <p:spPr>
          <a:xfrm>
            <a:off x="4589466" y="1193275"/>
            <a:ext cx="1455735" cy="204085"/>
          </a:xfrm>
        </p:spPr>
        <p:txBody>
          <a:bodyPr/>
          <a:lstStyle>
            <a:lvl1pPr>
              <a:defRPr sz="800" b="1"/>
            </a:lvl1pPr>
            <a:lvl2pPr>
              <a:defRPr sz="1000" b="1"/>
            </a:lvl2pPr>
            <a:lvl3pPr>
              <a:defRPr sz="1000" b="1"/>
            </a:lvl3pPr>
            <a:lvl4pPr>
              <a:defRPr sz="1000" b="1"/>
            </a:lvl4pPr>
            <a:lvl5pPr>
              <a:defRPr sz="1000" b="1"/>
            </a:lvl5pPr>
          </a:lstStyle>
          <a:p>
            <a:pPr lvl="0"/>
            <a:r>
              <a:rPr lang="de-DE"/>
              <a:t>Name</a:t>
            </a:r>
          </a:p>
        </p:txBody>
      </p:sp>
      <p:sp>
        <p:nvSpPr>
          <p:cNvPr id="54" name="Textplatzhalter 3">
            <a:extLst>
              <a:ext uri="{FF2B5EF4-FFF2-40B4-BE49-F238E27FC236}">
                <a16:creationId xmlns:a16="http://schemas.microsoft.com/office/drawing/2014/main" id="{502D6BA9-0D88-4F4C-9975-D071BCCF6EF9}"/>
              </a:ext>
            </a:extLst>
          </p:cNvPr>
          <p:cNvSpPr>
            <a:spLocks noGrp="1"/>
          </p:cNvSpPr>
          <p:nvPr>
            <p:ph type="body" sz="quarter" idx="24" hasCustomPrompt="1"/>
          </p:nvPr>
        </p:nvSpPr>
        <p:spPr>
          <a:xfrm>
            <a:off x="4589466" y="1425859"/>
            <a:ext cx="1455735" cy="204085"/>
          </a:xfrm>
        </p:spPr>
        <p:txBody>
          <a:bodyPr/>
          <a:lstStyle>
            <a:lvl1pPr>
              <a:defRPr sz="800" b="0"/>
            </a:lvl1pPr>
            <a:lvl2pPr>
              <a:defRPr sz="1000" b="1"/>
            </a:lvl2pPr>
            <a:lvl3pPr>
              <a:defRPr sz="1000" b="1"/>
            </a:lvl3pPr>
            <a:lvl4pPr>
              <a:defRPr sz="1000" b="1"/>
            </a:lvl4pPr>
            <a:lvl5pPr>
              <a:defRPr sz="1000" b="1"/>
            </a:lvl5pPr>
          </a:lstStyle>
          <a:p>
            <a:pPr lvl="0"/>
            <a:r>
              <a:rPr lang="de-DE" err="1"/>
              <a:t>Function</a:t>
            </a:r>
            <a:r>
              <a:rPr lang="de-DE"/>
              <a:t>, </a:t>
            </a:r>
            <a:br>
              <a:rPr lang="de-DE"/>
            </a:br>
            <a:r>
              <a:rPr lang="de-DE" err="1"/>
              <a:t>place</a:t>
            </a:r>
            <a:endParaRPr lang="de-DE"/>
          </a:p>
        </p:txBody>
      </p:sp>
      <p:sp>
        <p:nvSpPr>
          <p:cNvPr id="55" name="Textplatzhalter 3">
            <a:extLst>
              <a:ext uri="{FF2B5EF4-FFF2-40B4-BE49-F238E27FC236}">
                <a16:creationId xmlns:a16="http://schemas.microsoft.com/office/drawing/2014/main" id="{6A7511AB-0191-3E43-A8E0-47F7932C7911}"/>
              </a:ext>
            </a:extLst>
          </p:cNvPr>
          <p:cNvSpPr>
            <a:spLocks noGrp="1"/>
          </p:cNvSpPr>
          <p:nvPr>
            <p:ph type="body" sz="quarter" idx="25" hasCustomPrompt="1"/>
          </p:nvPr>
        </p:nvSpPr>
        <p:spPr>
          <a:xfrm>
            <a:off x="4589466" y="1737926"/>
            <a:ext cx="1455735" cy="683544"/>
          </a:xfrm>
        </p:spPr>
        <p:txBody>
          <a:bodyPr/>
          <a:lstStyle>
            <a:lvl1pPr>
              <a:defRPr sz="800" b="0"/>
            </a:lvl1pPr>
            <a:lvl2pPr>
              <a:defRPr sz="1000" b="1"/>
            </a:lvl2pPr>
            <a:lvl3pPr>
              <a:defRPr sz="1000" b="1"/>
            </a:lvl3pPr>
            <a:lvl4pPr>
              <a:defRPr sz="1000" b="1"/>
            </a:lvl4pPr>
            <a:lvl5pPr>
              <a:defRPr sz="1000" b="1"/>
            </a:lvl5pPr>
          </a:lstStyle>
          <a:p>
            <a:pPr lvl="0"/>
            <a:r>
              <a:rPr lang="de-DE" err="1"/>
              <a:t>Contact</a:t>
            </a:r>
            <a:r>
              <a:rPr lang="de-DE"/>
              <a:t> </a:t>
            </a:r>
            <a:r>
              <a:rPr lang="de-DE" err="1"/>
              <a:t>details</a:t>
            </a:r>
            <a:endParaRPr lang="de-DE"/>
          </a:p>
        </p:txBody>
      </p:sp>
      <p:sp>
        <p:nvSpPr>
          <p:cNvPr id="56" name="Bildplatzhalter 37">
            <a:extLst>
              <a:ext uri="{FF2B5EF4-FFF2-40B4-BE49-F238E27FC236}">
                <a16:creationId xmlns:a16="http://schemas.microsoft.com/office/drawing/2014/main" id="{7DE6519B-A4A2-4448-9ECE-4F1572EDACDC}"/>
              </a:ext>
            </a:extLst>
          </p:cNvPr>
          <p:cNvSpPr>
            <a:spLocks noGrp="1"/>
          </p:cNvSpPr>
          <p:nvPr>
            <p:ph type="pic" sz="quarter" idx="26"/>
          </p:nvPr>
        </p:nvSpPr>
        <p:spPr>
          <a:xfrm>
            <a:off x="3363914" y="1176342"/>
            <a:ext cx="1098019" cy="1098020"/>
          </a:xfrm>
          <a:prstGeom prst="ellipse">
            <a:avLst/>
          </a:prstGeom>
          <a:solidFill>
            <a:schemeClr val="bg2"/>
          </a:solidFill>
        </p:spPr>
        <p:txBody>
          <a:bodyPr/>
          <a:lstStyle/>
          <a:p>
            <a:endParaRPr lang="de-DE"/>
          </a:p>
        </p:txBody>
      </p:sp>
      <p:sp>
        <p:nvSpPr>
          <p:cNvPr id="61" name="Textplatzhalter 3">
            <a:extLst>
              <a:ext uri="{FF2B5EF4-FFF2-40B4-BE49-F238E27FC236}">
                <a16:creationId xmlns:a16="http://schemas.microsoft.com/office/drawing/2014/main" id="{1B8FDBF8-74F7-CD43-8ED7-B0EB3237BA19}"/>
              </a:ext>
            </a:extLst>
          </p:cNvPr>
          <p:cNvSpPr>
            <a:spLocks noGrp="1"/>
          </p:cNvSpPr>
          <p:nvPr>
            <p:ph type="body" sz="quarter" idx="27" hasCustomPrompt="1"/>
          </p:nvPr>
        </p:nvSpPr>
        <p:spPr>
          <a:xfrm>
            <a:off x="7545896" y="1167875"/>
            <a:ext cx="1455735" cy="204085"/>
          </a:xfrm>
        </p:spPr>
        <p:txBody>
          <a:bodyPr/>
          <a:lstStyle>
            <a:lvl1pPr>
              <a:defRPr sz="800" b="1"/>
            </a:lvl1pPr>
            <a:lvl2pPr>
              <a:defRPr sz="1000" b="1"/>
            </a:lvl2pPr>
            <a:lvl3pPr>
              <a:defRPr sz="1000" b="1"/>
            </a:lvl3pPr>
            <a:lvl4pPr>
              <a:defRPr sz="1000" b="1"/>
            </a:lvl4pPr>
            <a:lvl5pPr>
              <a:defRPr sz="1000" b="1"/>
            </a:lvl5pPr>
          </a:lstStyle>
          <a:p>
            <a:pPr lvl="0"/>
            <a:r>
              <a:rPr lang="de-DE"/>
              <a:t>Name</a:t>
            </a:r>
          </a:p>
        </p:txBody>
      </p:sp>
      <p:sp>
        <p:nvSpPr>
          <p:cNvPr id="62" name="Textplatzhalter 3">
            <a:extLst>
              <a:ext uri="{FF2B5EF4-FFF2-40B4-BE49-F238E27FC236}">
                <a16:creationId xmlns:a16="http://schemas.microsoft.com/office/drawing/2014/main" id="{FFCE95BA-7005-D94D-B5B8-30156D81C10A}"/>
              </a:ext>
            </a:extLst>
          </p:cNvPr>
          <p:cNvSpPr>
            <a:spLocks noGrp="1"/>
          </p:cNvSpPr>
          <p:nvPr>
            <p:ph type="body" sz="quarter" idx="28" hasCustomPrompt="1"/>
          </p:nvPr>
        </p:nvSpPr>
        <p:spPr>
          <a:xfrm>
            <a:off x="7545896" y="1400459"/>
            <a:ext cx="1455735" cy="204085"/>
          </a:xfrm>
        </p:spPr>
        <p:txBody>
          <a:bodyPr/>
          <a:lstStyle>
            <a:lvl1pPr>
              <a:defRPr sz="800" b="0"/>
            </a:lvl1pPr>
            <a:lvl2pPr>
              <a:defRPr sz="1000" b="1"/>
            </a:lvl2pPr>
            <a:lvl3pPr>
              <a:defRPr sz="1000" b="1"/>
            </a:lvl3pPr>
            <a:lvl4pPr>
              <a:defRPr sz="1000" b="1"/>
            </a:lvl4pPr>
            <a:lvl5pPr>
              <a:defRPr sz="1000" b="1"/>
            </a:lvl5pPr>
          </a:lstStyle>
          <a:p>
            <a:pPr lvl="0"/>
            <a:r>
              <a:rPr lang="de-DE" err="1"/>
              <a:t>Function</a:t>
            </a:r>
            <a:r>
              <a:rPr lang="de-DE"/>
              <a:t>, </a:t>
            </a:r>
            <a:br>
              <a:rPr lang="de-DE"/>
            </a:br>
            <a:r>
              <a:rPr lang="de-DE" err="1"/>
              <a:t>place</a:t>
            </a:r>
            <a:endParaRPr lang="de-DE"/>
          </a:p>
        </p:txBody>
      </p:sp>
      <p:sp>
        <p:nvSpPr>
          <p:cNvPr id="63" name="Textplatzhalter 3">
            <a:extLst>
              <a:ext uri="{FF2B5EF4-FFF2-40B4-BE49-F238E27FC236}">
                <a16:creationId xmlns:a16="http://schemas.microsoft.com/office/drawing/2014/main" id="{6BC2C067-6A9C-BF42-A5B3-83D137B834F8}"/>
              </a:ext>
            </a:extLst>
          </p:cNvPr>
          <p:cNvSpPr>
            <a:spLocks noGrp="1"/>
          </p:cNvSpPr>
          <p:nvPr>
            <p:ph type="body" sz="quarter" idx="29" hasCustomPrompt="1"/>
          </p:nvPr>
        </p:nvSpPr>
        <p:spPr>
          <a:xfrm>
            <a:off x="7545896" y="1712526"/>
            <a:ext cx="1455735" cy="683544"/>
          </a:xfrm>
        </p:spPr>
        <p:txBody>
          <a:bodyPr/>
          <a:lstStyle>
            <a:lvl1pPr>
              <a:defRPr sz="800" b="0"/>
            </a:lvl1pPr>
            <a:lvl2pPr>
              <a:defRPr sz="1000" b="1"/>
            </a:lvl2pPr>
            <a:lvl3pPr>
              <a:defRPr sz="1000" b="1"/>
            </a:lvl3pPr>
            <a:lvl4pPr>
              <a:defRPr sz="1000" b="1"/>
            </a:lvl4pPr>
            <a:lvl5pPr>
              <a:defRPr sz="1000" b="1"/>
            </a:lvl5pPr>
          </a:lstStyle>
          <a:p>
            <a:pPr lvl="0"/>
            <a:r>
              <a:rPr lang="de-DE" err="1"/>
              <a:t>Contact</a:t>
            </a:r>
            <a:r>
              <a:rPr lang="de-DE"/>
              <a:t> </a:t>
            </a:r>
            <a:r>
              <a:rPr lang="de-DE" err="1"/>
              <a:t>details</a:t>
            </a:r>
            <a:endParaRPr lang="de-DE"/>
          </a:p>
        </p:txBody>
      </p:sp>
      <p:sp>
        <p:nvSpPr>
          <p:cNvPr id="64" name="Bildplatzhalter 37">
            <a:extLst>
              <a:ext uri="{FF2B5EF4-FFF2-40B4-BE49-F238E27FC236}">
                <a16:creationId xmlns:a16="http://schemas.microsoft.com/office/drawing/2014/main" id="{24F1C798-4B82-F641-9620-C38B6CD16333}"/>
              </a:ext>
            </a:extLst>
          </p:cNvPr>
          <p:cNvSpPr>
            <a:spLocks noGrp="1"/>
          </p:cNvSpPr>
          <p:nvPr>
            <p:ph type="pic" sz="quarter" idx="30"/>
          </p:nvPr>
        </p:nvSpPr>
        <p:spPr>
          <a:xfrm>
            <a:off x="6320344" y="1150942"/>
            <a:ext cx="1098019" cy="1098020"/>
          </a:xfrm>
          <a:prstGeom prst="ellipse">
            <a:avLst/>
          </a:prstGeom>
          <a:solidFill>
            <a:schemeClr val="bg2"/>
          </a:solidFill>
        </p:spPr>
        <p:txBody>
          <a:bodyPr/>
          <a:lstStyle/>
          <a:p>
            <a:endParaRPr lang="de-DE"/>
          </a:p>
        </p:txBody>
      </p:sp>
      <p:sp>
        <p:nvSpPr>
          <p:cNvPr id="65" name="Textplatzhalter 3">
            <a:extLst>
              <a:ext uri="{FF2B5EF4-FFF2-40B4-BE49-F238E27FC236}">
                <a16:creationId xmlns:a16="http://schemas.microsoft.com/office/drawing/2014/main" id="{3D701F7C-B28A-6C49-AFC2-C601953CE1BA}"/>
              </a:ext>
            </a:extLst>
          </p:cNvPr>
          <p:cNvSpPr>
            <a:spLocks noGrp="1"/>
          </p:cNvSpPr>
          <p:nvPr>
            <p:ph type="body" sz="quarter" idx="31" hasCustomPrompt="1"/>
          </p:nvPr>
        </p:nvSpPr>
        <p:spPr>
          <a:xfrm>
            <a:off x="3089009" y="2707298"/>
            <a:ext cx="1455735" cy="204085"/>
          </a:xfrm>
        </p:spPr>
        <p:txBody>
          <a:bodyPr/>
          <a:lstStyle>
            <a:lvl1pPr>
              <a:defRPr sz="800" b="1"/>
            </a:lvl1pPr>
            <a:lvl2pPr>
              <a:defRPr sz="1000" b="1"/>
            </a:lvl2pPr>
            <a:lvl3pPr>
              <a:defRPr sz="1000" b="1"/>
            </a:lvl3pPr>
            <a:lvl4pPr>
              <a:defRPr sz="1000" b="1"/>
            </a:lvl4pPr>
            <a:lvl5pPr>
              <a:defRPr sz="1000" b="1"/>
            </a:lvl5pPr>
          </a:lstStyle>
          <a:p>
            <a:pPr lvl="0"/>
            <a:r>
              <a:rPr lang="de-DE"/>
              <a:t>Name</a:t>
            </a:r>
          </a:p>
        </p:txBody>
      </p:sp>
      <p:sp>
        <p:nvSpPr>
          <p:cNvPr id="66" name="Textplatzhalter 3">
            <a:extLst>
              <a:ext uri="{FF2B5EF4-FFF2-40B4-BE49-F238E27FC236}">
                <a16:creationId xmlns:a16="http://schemas.microsoft.com/office/drawing/2014/main" id="{F97FB103-1666-6841-8470-CC61B4AF42CB}"/>
              </a:ext>
            </a:extLst>
          </p:cNvPr>
          <p:cNvSpPr>
            <a:spLocks noGrp="1"/>
          </p:cNvSpPr>
          <p:nvPr>
            <p:ph type="body" sz="quarter" idx="32" hasCustomPrompt="1"/>
          </p:nvPr>
        </p:nvSpPr>
        <p:spPr>
          <a:xfrm>
            <a:off x="3089009" y="2939882"/>
            <a:ext cx="1455735" cy="204085"/>
          </a:xfrm>
        </p:spPr>
        <p:txBody>
          <a:bodyPr/>
          <a:lstStyle>
            <a:lvl1pPr>
              <a:defRPr sz="800" b="0"/>
            </a:lvl1pPr>
            <a:lvl2pPr>
              <a:defRPr sz="1000" b="1"/>
            </a:lvl2pPr>
            <a:lvl3pPr>
              <a:defRPr sz="1000" b="1"/>
            </a:lvl3pPr>
            <a:lvl4pPr>
              <a:defRPr sz="1000" b="1"/>
            </a:lvl4pPr>
            <a:lvl5pPr>
              <a:defRPr sz="1000" b="1"/>
            </a:lvl5pPr>
          </a:lstStyle>
          <a:p>
            <a:pPr lvl="0"/>
            <a:r>
              <a:rPr lang="de-DE" err="1"/>
              <a:t>Function</a:t>
            </a:r>
            <a:r>
              <a:rPr lang="de-DE"/>
              <a:t>, </a:t>
            </a:r>
            <a:br>
              <a:rPr lang="de-DE"/>
            </a:br>
            <a:r>
              <a:rPr lang="de-DE" err="1"/>
              <a:t>place</a:t>
            </a:r>
            <a:endParaRPr lang="de-DE"/>
          </a:p>
        </p:txBody>
      </p:sp>
      <p:sp>
        <p:nvSpPr>
          <p:cNvPr id="67" name="Textplatzhalter 3">
            <a:extLst>
              <a:ext uri="{FF2B5EF4-FFF2-40B4-BE49-F238E27FC236}">
                <a16:creationId xmlns:a16="http://schemas.microsoft.com/office/drawing/2014/main" id="{1B98E91E-3C72-CB4D-87A7-44683ED2872D}"/>
              </a:ext>
            </a:extLst>
          </p:cNvPr>
          <p:cNvSpPr>
            <a:spLocks noGrp="1"/>
          </p:cNvSpPr>
          <p:nvPr>
            <p:ph type="body" sz="quarter" idx="33" hasCustomPrompt="1"/>
          </p:nvPr>
        </p:nvSpPr>
        <p:spPr>
          <a:xfrm>
            <a:off x="3089009" y="3251949"/>
            <a:ext cx="1455735" cy="683544"/>
          </a:xfrm>
        </p:spPr>
        <p:txBody>
          <a:bodyPr/>
          <a:lstStyle>
            <a:lvl1pPr>
              <a:defRPr sz="800" b="0"/>
            </a:lvl1pPr>
            <a:lvl2pPr>
              <a:defRPr sz="1000" b="1"/>
            </a:lvl2pPr>
            <a:lvl3pPr>
              <a:defRPr sz="1000" b="1"/>
            </a:lvl3pPr>
            <a:lvl4pPr>
              <a:defRPr sz="1000" b="1"/>
            </a:lvl4pPr>
            <a:lvl5pPr>
              <a:defRPr sz="1000" b="1"/>
            </a:lvl5pPr>
          </a:lstStyle>
          <a:p>
            <a:pPr lvl="0"/>
            <a:r>
              <a:rPr lang="de-DE" err="1"/>
              <a:t>Contact</a:t>
            </a:r>
            <a:r>
              <a:rPr lang="de-DE"/>
              <a:t> </a:t>
            </a:r>
            <a:r>
              <a:rPr lang="de-DE" err="1"/>
              <a:t>details</a:t>
            </a:r>
            <a:endParaRPr lang="de-DE"/>
          </a:p>
        </p:txBody>
      </p:sp>
      <p:sp>
        <p:nvSpPr>
          <p:cNvPr id="68" name="Bildplatzhalter 37">
            <a:extLst>
              <a:ext uri="{FF2B5EF4-FFF2-40B4-BE49-F238E27FC236}">
                <a16:creationId xmlns:a16="http://schemas.microsoft.com/office/drawing/2014/main" id="{B19A7B0C-3F8B-C24C-BE0A-45E8E00115F5}"/>
              </a:ext>
            </a:extLst>
          </p:cNvPr>
          <p:cNvSpPr>
            <a:spLocks noGrp="1"/>
          </p:cNvSpPr>
          <p:nvPr>
            <p:ph type="pic" sz="quarter" idx="34"/>
          </p:nvPr>
        </p:nvSpPr>
        <p:spPr>
          <a:xfrm>
            <a:off x="1863457" y="2690365"/>
            <a:ext cx="1098019" cy="1098020"/>
          </a:xfrm>
          <a:prstGeom prst="ellipse">
            <a:avLst/>
          </a:prstGeom>
          <a:solidFill>
            <a:schemeClr val="bg2"/>
          </a:solidFill>
        </p:spPr>
        <p:txBody>
          <a:bodyPr/>
          <a:lstStyle/>
          <a:p>
            <a:endParaRPr lang="de-DE"/>
          </a:p>
        </p:txBody>
      </p:sp>
      <p:sp>
        <p:nvSpPr>
          <p:cNvPr id="69" name="Textplatzhalter 3">
            <a:extLst>
              <a:ext uri="{FF2B5EF4-FFF2-40B4-BE49-F238E27FC236}">
                <a16:creationId xmlns:a16="http://schemas.microsoft.com/office/drawing/2014/main" id="{AB27F73F-DE16-5B4E-A91B-DBD36EDD2E6F}"/>
              </a:ext>
            </a:extLst>
          </p:cNvPr>
          <p:cNvSpPr>
            <a:spLocks noGrp="1"/>
          </p:cNvSpPr>
          <p:nvPr>
            <p:ph type="body" sz="quarter" idx="35" hasCustomPrompt="1"/>
          </p:nvPr>
        </p:nvSpPr>
        <p:spPr>
          <a:xfrm>
            <a:off x="6043876" y="2724231"/>
            <a:ext cx="1455735" cy="204085"/>
          </a:xfrm>
        </p:spPr>
        <p:txBody>
          <a:bodyPr/>
          <a:lstStyle>
            <a:lvl1pPr>
              <a:defRPr sz="800" b="1"/>
            </a:lvl1pPr>
            <a:lvl2pPr>
              <a:defRPr sz="1000" b="1"/>
            </a:lvl2pPr>
            <a:lvl3pPr>
              <a:defRPr sz="1000" b="1"/>
            </a:lvl3pPr>
            <a:lvl4pPr>
              <a:defRPr sz="1000" b="1"/>
            </a:lvl4pPr>
            <a:lvl5pPr>
              <a:defRPr sz="1000" b="1"/>
            </a:lvl5pPr>
          </a:lstStyle>
          <a:p>
            <a:pPr lvl="0"/>
            <a:r>
              <a:rPr lang="de-DE"/>
              <a:t>Name</a:t>
            </a:r>
          </a:p>
        </p:txBody>
      </p:sp>
      <p:sp>
        <p:nvSpPr>
          <p:cNvPr id="70" name="Textplatzhalter 3">
            <a:extLst>
              <a:ext uri="{FF2B5EF4-FFF2-40B4-BE49-F238E27FC236}">
                <a16:creationId xmlns:a16="http://schemas.microsoft.com/office/drawing/2014/main" id="{59DE552A-CC9D-644A-8A8B-F1CA644C86E2}"/>
              </a:ext>
            </a:extLst>
          </p:cNvPr>
          <p:cNvSpPr>
            <a:spLocks noGrp="1"/>
          </p:cNvSpPr>
          <p:nvPr>
            <p:ph type="body" sz="quarter" idx="36" hasCustomPrompt="1"/>
          </p:nvPr>
        </p:nvSpPr>
        <p:spPr>
          <a:xfrm>
            <a:off x="6043876" y="2956815"/>
            <a:ext cx="1455735" cy="204085"/>
          </a:xfrm>
        </p:spPr>
        <p:txBody>
          <a:bodyPr/>
          <a:lstStyle>
            <a:lvl1pPr>
              <a:defRPr sz="800" b="0"/>
            </a:lvl1pPr>
            <a:lvl2pPr>
              <a:defRPr sz="1000" b="1"/>
            </a:lvl2pPr>
            <a:lvl3pPr>
              <a:defRPr sz="1000" b="1"/>
            </a:lvl3pPr>
            <a:lvl4pPr>
              <a:defRPr sz="1000" b="1"/>
            </a:lvl4pPr>
            <a:lvl5pPr>
              <a:defRPr sz="1000" b="1"/>
            </a:lvl5pPr>
          </a:lstStyle>
          <a:p>
            <a:pPr lvl="0"/>
            <a:r>
              <a:rPr lang="de-DE" err="1"/>
              <a:t>Function</a:t>
            </a:r>
            <a:r>
              <a:rPr lang="de-DE"/>
              <a:t>, </a:t>
            </a:r>
            <a:br>
              <a:rPr lang="de-DE"/>
            </a:br>
            <a:r>
              <a:rPr lang="de-DE" err="1"/>
              <a:t>place</a:t>
            </a:r>
            <a:endParaRPr lang="de-DE"/>
          </a:p>
        </p:txBody>
      </p:sp>
      <p:sp>
        <p:nvSpPr>
          <p:cNvPr id="71" name="Textplatzhalter 3">
            <a:extLst>
              <a:ext uri="{FF2B5EF4-FFF2-40B4-BE49-F238E27FC236}">
                <a16:creationId xmlns:a16="http://schemas.microsoft.com/office/drawing/2014/main" id="{2799EC73-994E-3D49-9514-73F4C4D2BA35}"/>
              </a:ext>
            </a:extLst>
          </p:cNvPr>
          <p:cNvSpPr>
            <a:spLocks noGrp="1"/>
          </p:cNvSpPr>
          <p:nvPr>
            <p:ph type="body" sz="quarter" idx="37" hasCustomPrompt="1"/>
          </p:nvPr>
        </p:nvSpPr>
        <p:spPr>
          <a:xfrm>
            <a:off x="6043876" y="3268882"/>
            <a:ext cx="1455735" cy="683544"/>
          </a:xfrm>
        </p:spPr>
        <p:txBody>
          <a:bodyPr/>
          <a:lstStyle>
            <a:lvl1pPr>
              <a:defRPr sz="800" b="0"/>
            </a:lvl1pPr>
            <a:lvl2pPr>
              <a:defRPr sz="1000" b="1"/>
            </a:lvl2pPr>
            <a:lvl3pPr>
              <a:defRPr sz="1000" b="1"/>
            </a:lvl3pPr>
            <a:lvl4pPr>
              <a:defRPr sz="1000" b="1"/>
            </a:lvl4pPr>
            <a:lvl5pPr>
              <a:defRPr sz="1000" b="1"/>
            </a:lvl5pPr>
          </a:lstStyle>
          <a:p>
            <a:pPr lvl="0"/>
            <a:r>
              <a:rPr lang="de-DE" err="1"/>
              <a:t>Contact</a:t>
            </a:r>
            <a:r>
              <a:rPr lang="de-DE"/>
              <a:t> </a:t>
            </a:r>
            <a:r>
              <a:rPr lang="de-DE" err="1"/>
              <a:t>details</a:t>
            </a:r>
            <a:endParaRPr lang="de-DE"/>
          </a:p>
        </p:txBody>
      </p:sp>
      <p:sp>
        <p:nvSpPr>
          <p:cNvPr id="72" name="Bildplatzhalter 37">
            <a:extLst>
              <a:ext uri="{FF2B5EF4-FFF2-40B4-BE49-F238E27FC236}">
                <a16:creationId xmlns:a16="http://schemas.microsoft.com/office/drawing/2014/main" id="{F936724D-03AF-494E-A7B0-6C06F1970F9E}"/>
              </a:ext>
            </a:extLst>
          </p:cNvPr>
          <p:cNvSpPr>
            <a:spLocks noGrp="1"/>
          </p:cNvSpPr>
          <p:nvPr>
            <p:ph type="pic" sz="quarter" idx="38"/>
          </p:nvPr>
        </p:nvSpPr>
        <p:spPr>
          <a:xfrm>
            <a:off x="4818324" y="2707298"/>
            <a:ext cx="1098019" cy="1098020"/>
          </a:xfrm>
          <a:prstGeom prst="ellipse">
            <a:avLst/>
          </a:prstGeom>
          <a:solidFill>
            <a:schemeClr val="bg2"/>
          </a:solidFill>
        </p:spPr>
        <p:txBody>
          <a:bodyPr/>
          <a:lstStyle/>
          <a:p>
            <a:endParaRPr lang="de-DE"/>
          </a:p>
        </p:txBody>
      </p:sp>
      <p:sp>
        <p:nvSpPr>
          <p:cNvPr id="73" name="TextBox 7">
            <a:extLst>
              <a:ext uri="{FF2B5EF4-FFF2-40B4-BE49-F238E27FC236}">
                <a16:creationId xmlns:a16="http://schemas.microsoft.com/office/drawing/2014/main" id="{3F21B3E6-F552-C74A-9E7F-0A9BF408F368}"/>
              </a:ext>
            </a:extLst>
          </p:cNvPr>
          <p:cNvSpPr txBox="1"/>
          <p:nvPr userDrawn="1"/>
        </p:nvSpPr>
        <p:spPr bwMode="gray">
          <a:xfrm>
            <a:off x="2161262" y="4359248"/>
            <a:ext cx="705642" cy="215444"/>
          </a:xfrm>
          <a:prstGeom prst="rect">
            <a:avLst/>
          </a:prstGeom>
          <a:noFill/>
        </p:spPr>
        <p:txBody>
          <a:bodyPr wrap="none" rtlCol="0">
            <a:spAutoFit/>
          </a:bodyPr>
          <a:lstStyle/>
          <a:p>
            <a:pPr>
              <a:spcBef>
                <a:spcPts val="2400"/>
              </a:spcBef>
              <a:buClr>
                <a:srgbClr val="C00000"/>
              </a:buClr>
            </a:pPr>
            <a:r>
              <a:rPr lang="en-GB" sz="800">
                <a:solidFill>
                  <a:schemeClr val="tx2"/>
                </a:solidFill>
              </a:rPr>
              <a:t>www.giz.de</a:t>
            </a:r>
          </a:p>
        </p:txBody>
      </p:sp>
      <p:pic>
        <p:nvPicPr>
          <p:cNvPr id="74" name="Grafik 73" descr="Ein Bild, das Axt, Werkzeug enthält.&#10;&#10;Mit sehr hoher Zuverlässigkeit generierte Beschreibung">
            <a:extLst>
              <a:ext uri="{FF2B5EF4-FFF2-40B4-BE49-F238E27FC236}">
                <a16:creationId xmlns:a16="http://schemas.microsoft.com/office/drawing/2014/main" id="{081E65BA-D884-4F47-88DB-ADEA330424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gray">
          <a:xfrm>
            <a:off x="3116712" y="4388496"/>
            <a:ext cx="290728" cy="236458"/>
          </a:xfrm>
          <a:prstGeom prst="rect">
            <a:avLst/>
          </a:prstGeom>
        </p:spPr>
      </p:pic>
      <p:pic>
        <p:nvPicPr>
          <p:cNvPr id="75" name="Grafik 74">
            <a:extLst>
              <a:ext uri="{FF2B5EF4-FFF2-40B4-BE49-F238E27FC236}">
                <a16:creationId xmlns:a16="http://schemas.microsoft.com/office/drawing/2014/main" id="{A11C1808-9EE5-AA4A-856E-CE69D4665A7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5237139" y="4362738"/>
            <a:ext cx="234516" cy="234514"/>
          </a:xfrm>
          <a:prstGeom prst="rect">
            <a:avLst/>
          </a:prstGeom>
        </p:spPr>
      </p:pic>
      <p:grpSp>
        <p:nvGrpSpPr>
          <p:cNvPr id="76" name="Gruppieren 75">
            <a:extLst>
              <a:ext uri="{FF2B5EF4-FFF2-40B4-BE49-F238E27FC236}">
                <a16:creationId xmlns:a16="http://schemas.microsoft.com/office/drawing/2014/main" id="{BF4A3019-474C-7041-AF64-E0B19C398002}"/>
              </a:ext>
            </a:extLst>
          </p:cNvPr>
          <p:cNvGrpSpPr/>
          <p:nvPr userDrawn="1"/>
        </p:nvGrpSpPr>
        <p:grpSpPr bwMode="gray">
          <a:xfrm>
            <a:off x="1880387" y="4335803"/>
            <a:ext cx="262622" cy="297258"/>
            <a:chOff x="4933951" y="-41275"/>
            <a:chExt cx="2130425" cy="2411413"/>
          </a:xfrm>
        </p:grpSpPr>
        <p:sp>
          <p:nvSpPr>
            <p:cNvPr id="77" name="Freeform 6">
              <a:extLst>
                <a:ext uri="{FF2B5EF4-FFF2-40B4-BE49-F238E27FC236}">
                  <a16:creationId xmlns:a16="http://schemas.microsoft.com/office/drawing/2014/main" id="{07F382CE-CA28-F94E-8A54-55E880C4E7F5}"/>
                </a:ext>
              </a:extLst>
            </p:cNvPr>
            <p:cNvSpPr>
              <a:spLocks noEditPoints="1"/>
            </p:cNvSpPr>
            <p:nvPr/>
          </p:nvSpPr>
          <p:spPr bwMode="gray">
            <a:xfrm>
              <a:off x="4945063" y="1435100"/>
              <a:ext cx="2114550" cy="935038"/>
            </a:xfrm>
            <a:custGeom>
              <a:avLst/>
              <a:gdLst>
                <a:gd name="T0" fmla="*/ 287 w 425"/>
                <a:gd name="T1" fmla="*/ 25 h 188"/>
                <a:gd name="T2" fmla="*/ 297 w 425"/>
                <a:gd name="T3" fmla="*/ 2 h 188"/>
                <a:gd name="T4" fmla="*/ 325 w 425"/>
                <a:gd name="T5" fmla="*/ 0 h 188"/>
                <a:gd name="T6" fmla="*/ 321 w 425"/>
                <a:gd name="T7" fmla="*/ 23 h 188"/>
                <a:gd name="T8" fmla="*/ 382 w 425"/>
                <a:gd name="T9" fmla="*/ 25 h 188"/>
                <a:gd name="T10" fmla="*/ 394 w 425"/>
                <a:gd name="T11" fmla="*/ 2 h 188"/>
                <a:gd name="T12" fmla="*/ 423 w 425"/>
                <a:gd name="T13" fmla="*/ 0 h 188"/>
                <a:gd name="T14" fmla="*/ 307 w 425"/>
                <a:gd name="T15" fmla="*/ 135 h 188"/>
                <a:gd name="T16" fmla="*/ 0 w 425"/>
                <a:gd name="T17" fmla="*/ 2 h 188"/>
                <a:gd name="T18" fmla="*/ 28 w 425"/>
                <a:gd name="T19" fmla="*/ 0 h 188"/>
                <a:gd name="T20" fmla="*/ 40 w 425"/>
                <a:gd name="T21" fmla="*/ 23 h 188"/>
                <a:gd name="T22" fmla="*/ 101 w 425"/>
                <a:gd name="T23" fmla="*/ 25 h 188"/>
                <a:gd name="T24" fmla="*/ 97 w 425"/>
                <a:gd name="T25" fmla="*/ 3 h 188"/>
                <a:gd name="T26" fmla="*/ 125 w 425"/>
                <a:gd name="T27" fmla="*/ 0 h 188"/>
                <a:gd name="T28" fmla="*/ 134 w 425"/>
                <a:gd name="T29" fmla="*/ 23 h 188"/>
                <a:gd name="T30" fmla="*/ 192 w 425"/>
                <a:gd name="T31" fmla="*/ 25 h 188"/>
                <a:gd name="T32" fmla="*/ 194 w 425"/>
                <a:gd name="T33" fmla="*/ 2 h 188"/>
                <a:gd name="T34" fmla="*/ 221 w 425"/>
                <a:gd name="T35" fmla="*/ 0 h 188"/>
                <a:gd name="T36" fmla="*/ 224 w 425"/>
                <a:gd name="T37" fmla="*/ 23 h 188"/>
                <a:gd name="T38" fmla="*/ 256 w 425"/>
                <a:gd name="T39" fmla="*/ 25 h 188"/>
                <a:gd name="T40" fmla="*/ 362 w 425"/>
                <a:gd name="T41" fmla="*/ 55 h 188"/>
                <a:gd name="T42" fmla="*/ 307 w 425"/>
                <a:gd name="T43" fmla="*/ 56 h 188"/>
                <a:gd name="T44" fmla="*/ 256 w 425"/>
                <a:gd name="T45" fmla="*/ 121 h 188"/>
                <a:gd name="T46" fmla="*/ 363 w 425"/>
                <a:gd name="T47" fmla="*/ 56 h 188"/>
                <a:gd name="T48" fmla="*/ 87 w 425"/>
                <a:gd name="T49" fmla="*/ 55 h 188"/>
                <a:gd name="T50" fmla="*/ 61 w 425"/>
                <a:gd name="T51" fmla="*/ 55 h 188"/>
                <a:gd name="T52" fmla="*/ 155 w 425"/>
                <a:gd name="T53" fmla="*/ 118 h 188"/>
                <a:gd name="T54" fmla="*/ 156 w 425"/>
                <a:gd name="T55" fmla="*/ 117 h 188"/>
                <a:gd name="T56" fmla="*/ 111 w 425"/>
                <a:gd name="T57" fmla="*/ 55 h 188"/>
                <a:gd name="T58" fmla="*/ 224 w 425"/>
                <a:gd name="T59" fmla="*/ 81 h 188"/>
                <a:gd name="T60" fmla="*/ 224 w 425"/>
                <a:gd name="T61" fmla="*/ 108 h 188"/>
                <a:gd name="T62" fmla="*/ 273 w 425"/>
                <a:gd name="T63" fmla="*/ 56 h 188"/>
                <a:gd name="T64" fmla="*/ 225 w 425"/>
                <a:gd name="T65" fmla="*/ 55 h 188"/>
                <a:gd name="T66" fmla="*/ 224 w 425"/>
                <a:gd name="T67" fmla="*/ 81 h 188"/>
                <a:gd name="T68" fmla="*/ 194 w 425"/>
                <a:gd name="T69" fmla="*/ 56 h 188"/>
                <a:gd name="T70" fmla="*/ 148 w 425"/>
                <a:gd name="T71" fmla="*/ 55 h 188"/>
                <a:gd name="T72" fmla="*/ 192 w 425"/>
                <a:gd name="T73" fmla="*/ 109 h 188"/>
                <a:gd name="T74" fmla="*/ 194 w 425"/>
                <a:gd name="T75" fmla="*/ 10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5" h="188">
                  <a:moveTo>
                    <a:pt x="256" y="25"/>
                  </a:moveTo>
                  <a:cubicBezTo>
                    <a:pt x="267" y="25"/>
                    <a:pt x="277" y="25"/>
                    <a:pt x="287" y="25"/>
                  </a:cubicBezTo>
                  <a:cubicBezTo>
                    <a:pt x="288" y="25"/>
                    <a:pt x="290" y="24"/>
                    <a:pt x="290" y="23"/>
                  </a:cubicBezTo>
                  <a:cubicBezTo>
                    <a:pt x="292" y="16"/>
                    <a:pt x="294" y="9"/>
                    <a:pt x="297" y="2"/>
                  </a:cubicBezTo>
                  <a:cubicBezTo>
                    <a:pt x="297" y="2"/>
                    <a:pt x="298" y="0"/>
                    <a:pt x="299" y="0"/>
                  </a:cubicBezTo>
                  <a:cubicBezTo>
                    <a:pt x="308" y="0"/>
                    <a:pt x="316" y="0"/>
                    <a:pt x="325" y="0"/>
                  </a:cubicBezTo>
                  <a:cubicBezTo>
                    <a:pt x="326" y="0"/>
                    <a:pt x="327" y="2"/>
                    <a:pt x="326" y="2"/>
                  </a:cubicBezTo>
                  <a:cubicBezTo>
                    <a:pt x="325" y="9"/>
                    <a:pt x="323" y="16"/>
                    <a:pt x="321" y="23"/>
                  </a:cubicBezTo>
                  <a:cubicBezTo>
                    <a:pt x="321" y="23"/>
                    <a:pt x="322" y="25"/>
                    <a:pt x="322" y="25"/>
                  </a:cubicBezTo>
                  <a:cubicBezTo>
                    <a:pt x="342" y="25"/>
                    <a:pt x="362" y="25"/>
                    <a:pt x="382" y="25"/>
                  </a:cubicBezTo>
                  <a:cubicBezTo>
                    <a:pt x="383" y="25"/>
                    <a:pt x="384" y="24"/>
                    <a:pt x="384" y="23"/>
                  </a:cubicBezTo>
                  <a:cubicBezTo>
                    <a:pt x="388" y="16"/>
                    <a:pt x="391" y="9"/>
                    <a:pt x="394" y="2"/>
                  </a:cubicBezTo>
                  <a:cubicBezTo>
                    <a:pt x="394" y="1"/>
                    <a:pt x="395" y="0"/>
                    <a:pt x="396" y="0"/>
                  </a:cubicBezTo>
                  <a:cubicBezTo>
                    <a:pt x="405" y="0"/>
                    <a:pt x="414" y="0"/>
                    <a:pt x="423" y="0"/>
                  </a:cubicBezTo>
                  <a:cubicBezTo>
                    <a:pt x="424" y="0"/>
                    <a:pt x="425" y="2"/>
                    <a:pt x="425" y="3"/>
                  </a:cubicBezTo>
                  <a:cubicBezTo>
                    <a:pt x="405" y="64"/>
                    <a:pt x="365" y="108"/>
                    <a:pt x="307" y="135"/>
                  </a:cubicBezTo>
                  <a:cubicBezTo>
                    <a:pt x="195" y="188"/>
                    <a:pt x="60" y="139"/>
                    <a:pt x="10" y="28"/>
                  </a:cubicBezTo>
                  <a:cubicBezTo>
                    <a:pt x="6" y="20"/>
                    <a:pt x="3" y="11"/>
                    <a:pt x="0" y="2"/>
                  </a:cubicBezTo>
                  <a:cubicBezTo>
                    <a:pt x="0" y="2"/>
                    <a:pt x="1" y="0"/>
                    <a:pt x="1" y="0"/>
                  </a:cubicBezTo>
                  <a:cubicBezTo>
                    <a:pt x="10" y="0"/>
                    <a:pt x="19" y="0"/>
                    <a:pt x="28" y="0"/>
                  </a:cubicBezTo>
                  <a:cubicBezTo>
                    <a:pt x="29" y="0"/>
                    <a:pt x="30" y="1"/>
                    <a:pt x="31" y="2"/>
                  </a:cubicBezTo>
                  <a:cubicBezTo>
                    <a:pt x="34" y="9"/>
                    <a:pt x="37" y="16"/>
                    <a:pt x="40" y="23"/>
                  </a:cubicBezTo>
                  <a:cubicBezTo>
                    <a:pt x="41" y="24"/>
                    <a:pt x="42" y="25"/>
                    <a:pt x="43" y="25"/>
                  </a:cubicBezTo>
                  <a:cubicBezTo>
                    <a:pt x="62" y="25"/>
                    <a:pt x="81" y="25"/>
                    <a:pt x="101" y="25"/>
                  </a:cubicBezTo>
                  <a:cubicBezTo>
                    <a:pt x="101" y="25"/>
                    <a:pt x="102" y="23"/>
                    <a:pt x="102" y="23"/>
                  </a:cubicBezTo>
                  <a:cubicBezTo>
                    <a:pt x="101" y="16"/>
                    <a:pt x="99" y="9"/>
                    <a:pt x="97" y="3"/>
                  </a:cubicBezTo>
                  <a:cubicBezTo>
                    <a:pt x="97" y="2"/>
                    <a:pt x="98" y="0"/>
                    <a:pt x="99" y="0"/>
                  </a:cubicBezTo>
                  <a:cubicBezTo>
                    <a:pt x="108" y="0"/>
                    <a:pt x="116" y="0"/>
                    <a:pt x="125" y="0"/>
                  </a:cubicBezTo>
                  <a:cubicBezTo>
                    <a:pt x="126" y="0"/>
                    <a:pt x="127" y="1"/>
                    <a:pt x="127" y="2"/>
                  </a:cubicBezTo>
                  <a:cubicBezTo>
                    <a:pt x="130" y="9"/>
                    <a:pt x="131" y="16"/>
                    <a:pt x="134" y="23"/>
                  </a:cubicBezTo>
                  <a:cubicBezTo>
                    <a:pt x="134" y="24"/>
                    <a:pt x="135" y="25"/>
                    <a:pt x="136" y="25"/>
                  </a:cubicBezTo>
                  <a:cubicBezTo>
                    <a:pt x="155" y="25"/>
                    <a:pt x="173" y="25"/>
                    <a:pt x="192" y="25"/>
                  </a:cubicBezTo>
                  <a:cubicBezTo>
                    <a:pt x="193" y="25"/>
                    <a:pt x="194" y="24"/>
                    <a:pt x="194" y="23"/>
                  </a:cubicBezTo>
                  <a:cubicBezTo>
                    <a:pt x="194" y="16"/>
                    <a:pt x="194" y="9"/>
                    <a:pt x="194" y="2"/>
                  </a:cubicBezTo>
                  <a:cubicBezTo>
                    <a:pt x="194" y="2"/>
                    <a:pt x="195" y="0"/>
                    <a:pt x="196" y="0"/>
                  </a:cubicBezTo>
                  <a:cubicBezTo>
                    <a:pt x="205" y="0"/>
                    <a:pt x="213" y="0"/>
                    <a:pt x="221" y="0"/>
                  </a:cubicBezTo>
                  <a:cubicBezTo>
                    <a:pt x="222" y="0"/>
                    <a:pt x="223" y="2"/>
                    <a:pt x="223" y="3"/>
                  </a:cubicBezTo>
                  <a:cubicBezTo>
                    <a:pt x="224" y="9"/>
                    <a:pt x="223" y="16"/>
                    <a:pt x="224" y="23"/>
                  </a:cubicBezTo>
                  <a:cubicBezTo>
                    <a:pt x="224" y="23"/>
                    <a:pt x="225" y="25"/>
                    <a:pt x="226" y="25"/>
                  </a:cubicBezTo>
                  <a:cubicBezTo>
                    <a:pt x="236" y="25"/>
                    <a:pt x="246" y="25"/>
                    <a:pt x="256" y="25"/>
                  </a:cubicBezTo>
                  <a:close/>
                  <a:moveTo>
                    <a:pt x="364" y="55"/>
                  </a:moveTo>
                  <a:cubicBezTo>
                    <a:pt x="363" y="55"/>
                    <a:pt x="363" y="55"/>
                    <a:pt x="362" y="55"/>
                  </a:cubicBezTo>
                  <a:cubicBezTo>
                    <a:pt x="345" y="55"/>
                    <a:pt x="328" y="54"/>
                    <a:pt x="311" y="55"/>
                  </a:cubicBezTo>
                  <a:cubicBezTo>
                    <a:pt x="310" y="55"/>
                    <a:pt x="308" y="56"/>
                    <a:pt x="307" y="56"/>
                  </a:cubicBezTo>
                  <a:cubicBezTo>
                    <a:pt x="295" y="81"/>
                    <a:pt x="279" y="103"/>
                    <a:pt x="257" y="120"/>
                  </a:cubicBezTo>
                  <a:cubicBezTo>
                    <a:pt x="257" y="121"/>
                    <a:pt x="257" y="121"/>
                    <a:pt x="256" y="121"/>
                  </a:cubicBezTo>
                  <a:cubicBezTo>
                    <a:pt x="257" y="122"/>
                    <a:pt x="257" y="122"/>
                    <a:pt x="258" y="122"/>
                  </a:cubicBezTo>
                  <a:cubicBezTo>
                    <a:pt x="300" y="111"/>
                    <a:pt x="335" y="90"/>
                    <a:pt x="363" y="56"/>
                  </a:cubicBezTo>
                  <a:cubicBezTo>
                    <a:pt x="363" y="56"/>
                    <a:pt x="364" y="55"/>
                    <a:pt x="364" y="55"/>
                  </a:cubicBezTo>
                  <a:close/>
                  <a:moveTo>
                    <a:pt x="87" y="55"/>
                  </a:moveTo>
                  <a:cubicBezTo>
                    <a:pt x="79" y="55"/>
                    <a:pt x="71" y="54"/>
                    <a:pt x="62" y="55"/>
                  </a:cubicBezTo>
                  <a:cubicBezTo>
                    <a:pt x="62" y="55"/>
                    <a:pt x="61" y="55"/>
                    <a:pt x="61" y="55"/>
                  </a:cubicBezTo>
                  <a:cubicBezTo>
                    <a:pt x="61" y="55"/>
                    <a:pt x="61" y="56"/>
                    <a:pt x="62" y="56"/>
                  </a:cubicBezTo>
                  <a:cubicBezTo>
                    <a:pt x="86" y="86"/>
                    <a:pt x="118" y="107"/>
                    <a:pt x="155" y="118"/>
                  </a:cubicBezTo>
                  <a:cubicBezTo>
                    <a:pt x="156" y="118"/>
                    <a:pt x="156" y="118"/>
                    <a:pt x="156" y="118"/>
                  </a:cubicBezTo>
                  <a:cubicBezTo>
                    <a:pt x="156" y="118"/>
                    <a:pt x="156" y="118"/>
                    <a:pt x="156" y="117"/>
                  </a:cubicBezTo>
                  <a:cubicBezTo>
                    <a:pt x="137" y="100"/>
                    <a:pt x="124" y="79"/>
                    <a:pt x="114" y="56"/>
                  </a:cubicBezTo>
                  <a:cubicBezTo>
                    <a:pt x="114" y="55"/>
                    <a:pt x="112" y="55"/>
                    <a:pt x="111" y="55"/>
                  </a:cubicBezTo>
                  <a:cubicBezTo>
                    <a:pt x="103" y="54"/>
                    <a:pt x="95" y="55"/>
                    <a:pt x="87" y="55"/>
                  </a:cubicBezTo>
                  <a:close/>
                  <a:moveTo>
                    <a:pt x="224" y="81"/>
                  </a:moveTo>
                  <a:cubicBezTo>
                    <a:pt x="224" y="89"/>
                    <a:pt x="224" y="98"/>
                    <a:pt x="224" y="106"/>
                  </a:cubicBezTo>
                  <a:cubicBezTo>
                    <a:pt x="224" y="107"/>
                    <a:pt x="224" y="107"/>
                    <a:pt x="224" y="108"/>
                  </a:cubicBezTo>
                  <a:cubicBezTo>
                    <a:pt x="224" y="108"/>
                    <a:pt x="225" y="107"/>
                    <a:pt x="226" y="107"/>
                  </a:cubicBezTo>
                  <a:cubicBezTo>
                    <a:pt x="246" y="94"/>
                    <a:pt x="261" y="76"/>
                    <a:pt x="273" y="56"/>
                  </a:cubicBezTo>
                  <a:cubicBezTo>
                    <a:pt x="274" y="56"/>
                    <a:pt x="273" y="55"/>
                    <a:pt x="272" y="55"/>
                  </a:cubicBezTo>
                  <a:cubicBezTo>
                    <a:pt x="257" y="54"/>
                    <a:pt x="241" y="54"/>
                    <a:pt x="225" y="55"/>
                  </a:cubicBezTo>
                  <a:cubicBezTo>
                    <a:pt x="225" y="55"/>
                    <a:pt x="224" y="56"/>
                    <a:pt x="224" y="56"/>
                  </a:cubicBezTo>
                  <a:cubicBezTo>
                    <a:pt x="224" y="65"/>
                    <a:pt x="224" y="73"/>
                    <a:pt x="224" y="81"/>
                  </a:cubicBezTo>
                  <a:close/>
                  <a:moveTo>
                    <a:pt x="194" y="82"/>
                  </a:moveTo>
                  <a:cubicBezTo>
                    <a:pt x="194" y="73"/>
                    <a:pt x="194" y="65"/>
                    <a:pt x="194" y="56"/>
                  </a:cubicBezTo>
                  <a:cubicBezTo>
                    <a:pt x="194" y="56"/>
                    <a:pt x="193" y="55"/>
                    <a:pt x="192" y="55"/>
                  </a:cubicBezTo>
                  <a:cubicBezTo>
                    <a:pt x="178" y="54"/>
                    <a:pt x="163" y="54"/>
                    <a:pt x="148" y="55"/>
                  </a:cubicBezTo>
                  <a:cubicBezTo>
                    <a:pt x="148" y="55"/>
                    <a:pt x="147" y="56"/>
                    <a:pt x="147" y="56"/>
                  </a:cubicBezTo>
                  <a:cubicBezTo>
                    <a:pt x="158" y="77"/>
                    <a:pt x="172" y="95"/>
                    <a:pt x="192" y="109"/>
                  </a:cubicBezTo>
                  <a:cubicBezTo>
                    <a:pt x="193" y="109"/>
                    <a:pt x="193" y="109"/>
                    <a:pt x="194" y="109"/>
                  </a:cubicBezTo>
                  <a:cubicBezTo>
                    <a:pt x="194" y="109"/>
                    <a:pt x="194" y="108"/>
                    <a:pt x="194" y="108"/>
                  </a:cubicBezTo>
                  <a:cubicBezTo>
                    <a:pt x="194" y="99"/>
                    <a:pt x="194" y="91"/>
                    <a:pt x="194" y="8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8" name="Freeform 7">
              <a:extLst>
                <a:ext uri="{FF2B5EF4-FFF2-40B4-BE49-F238E27FC236}">
                  <a16:creationId xmlns:a16="http://schemas.microsoft.com/office/drawing/2014/main" id="{ADB30C9B-39B6-FD48-A5DB-0DCE21DCA99D}"/>
                </a:ext>
              </a:extLst>
            </p:cNvPr>
            <p:cNvSpPr>
              <a:spLocks noEditPoints="1"/>
            </p:cNvSpPr>
            <p:nvPr/>
          </p:nvSpPr>
          <p:spPr bwMode="gray">
            <a:xfrm>
              <a:off x="4945063" y="-41275"/>
              <a:ext cx="2108200" cy="860425"/>
            </a:xfrm>
            <a:custGeom>
              <a:avLst/>
              <a:gdLst>
                <a:gd name="T0" fmla="*/ 45 w 424"/>
                <a:gd name="T1" fmla="*/ 148 h 173"/>
                <a:gd name="T2" fmla="*/ 32 w 424"/>
                <a:gd name="T3" fmla="*/ 170 h 173"/>
                <a:gd name="T4" fmla="*/ 3 w 424"/>
                <a:gd name="T5" fmla="*/ 173 h 173"/>
                <a:gd name="T6" fmla="*/ 155 w 424"/>
                <a:gd name="T7" fmla="*/ 28 h 173"/>
                <a:gd name="T8" fmla="*/ 424 w 424"/>
                <a:gd name="T9" fmla="*/ 171 h 173"/>
                <a:gd name="T10" fmla="*/ 395 w 424"/>
                <a:gd name="T11" fmla="*/ 173 h 173"/>
                <a:gd name="T12" fmla="*/ 382 w 424"/>
                <a:gd name="T13" fmla="*/ 149 h 173"/>
                <a:gd name="T14" fmla="*/ 321 w 424"/>
                <a:gd name="T15" fmla="*/ 148 h 173"/>
                <a:gd name="T16" fmla="*/ 325 w 424"/>
                <a:gd name="T17" fmla="*/ 171 h 173"/>
                <a:gd name="T18" fmla="*/ 297 w 424"/>
                <a:gd name="T19" fmla="*/ 173 h 173"/>
                <a:gd name="T20" fmla="*/ 287 w 424"/>
                <a:gd name="T21" fmla="*/ 149 h 173"/>
                <a:gd name="T22" fmla="*/ 225 w 424"/>
                <a:gd name="T23" fmla="*/ 148 h 173"/>
                <a:gd name="T24" fmla="*/ 223 w 424"/>
                <a:gd name="T25" fmla="*/ 170 h 173"/>
                <a:gd name="T26" fmla="*/ 196 w 424"/>
                <a:gd name="T27" fmla="*/ 173 h 173"/>
                <a:gd name="T28" fmla="*/ 194 w 424"/>
                <a:gd name="T29" fmla="*/ 150 h 173"/>
                <a:gd name="T30" fmla="*/ 137 w 424"/>
                <a:gd name="T31" fmla="*/ 148 h 173"/>
                <a:gd name="T32" fmla="*/ 128 w 424"/>
                <a:gd name="T33" fmla="*/ 171 h 173"/>
                <a:gd name="T34" fmla="*/ 99 w 424"/>
                <a:gd name="T35" fmla="*/ 173 h 173"/>
                <a:gd name="T36" fmla="*/ 103 w 424"/>
                <a:gd name="T37" fmla="*/ 150 h 173"/>
                <a:gd name="T38" fmla="*/ 73 w 424"/>
                <a:gd name="T39" fmla="*/ 148 h 173"/>
                <a:gd name="T40" fmla="*/ 359 w 424"/>
                <a:gd name="T41" fmla="*/ 118 h 173"/>
                <a:gd name="T42" fmla="*/ 360 w 424"/>
                <a:gd name="T43" fmla="*/ 116 h 173"/>
                <a:gd name="T44" fmla="*/ 258 w 424"/>
                <a:gd name="T45" fmla="*/ 56 h 173"/>
                <a:gd name="T46" fmla="*/ 305 w 424"/>
                <a:gd name="T47" fmla="*/ 116 h 173"/>
                <a:gd name="T48" fmla="*/ 333 w 424"/>
                <a:gd name="T49" fmla="*/ 118 h 173"/>
                <a:gd name="T50" fmla="*/ 113 w 424"/>
                <a:gd name="T51" fmla="*/ 118 h 173"/>
                <a:gd name="T52" fmla="*/ 157 w 424"/>
                <a:gd name="T53" fmla="*/ 59 h 173"/>
                <a:gd name="T54" fmla="*/ 157 w 424"/>
                <a:gd name="T55" fmla="*/ 58 h 173"/>
                <a:gd name="T56" fmla="*/ 64 w 424"/>
                <a:gd name="T57" fmla="*/ 118 h 173"/>
                <a:gd name="T58" fmla="*/ 90 w 424"/>
                <a:gd name="T59" fmla="*/ 118 h 173"/>
                <a:gd name="T60" fmla="*/ 269 w 424"/>
                <a:gd name="T61" fmla="*/ 118 h 173"/>
                <a:gd name="T62" fmla="*/ 225 w 424"/>
                <a:gd name="T63" fmla="*/ 68 h 173"/>
                <a:gd name="T64" fmla="*/ 224 w 424"/>
                <a:gd name="T65" fmla="*/ 69 h 173"/>
                <a:gd name="T66" fmla="*/ 225 w 424"/>
                <a:gd name="T67" fmla="*/ 118 h 173"/>
                <a:gd name="T68" fmla="*/ 194 w 424"/>
                <a:gd name="T69" fmla="*/ 93 h 173"/>
                <a:gd name="T70" fmla="*/ 194 w 424"/>
                <a:gd name="T71" fmla="*/ 68 h 173"/>
                <a:gd name="T72" fmla="*/ 150 w 424"/>
                <a:gd name="T73" fmla="*/ 116 h 173"/>
                <a:gd name="T74" fmla="*/ 192 w 424"/>
                <a:gd name="T75" fmla="*/ 118 h 173"/>
                <a:gd name="T76" fmla="*/ 194 w 424"/>
                <a:gd name="T77" fmla="*/ 9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4" h="173">
                  <a:moveTo>
                    <a:pt x="73" y="148"/>
                  </a:moveTo>
                  <a:cubicBezTo>
                    <a:pt x="64" y="148"/>
                    <a:pt x="55" y="148"/>
                    <a:pt x="45" y="148"/>
                  </a:cubicBezTo>
                  <a:cubicBezTo>
                    <a:pt x="44" y="148"/>
                    <a:pt x="43" y="149"/>
                    <a:pt x="42" y="149"/>
                  </a:cubicBezTo>
                  <a:cubicBezTo>
                    <a:pt x="39" y="156"/>
                    <a:pt x="36" y="164"/>
                    <a:pt x="32" y="170"/>
                  </a:cubicBezTo>
                  <a:cubicBezTo>
                    <a:pt x="32" y="171"/>
                    <a:pt x="30" y="173"/>
                    <a:pt x="29" y="173"/>
                  </a:cubicBezTo>
                  <a:cubicBezTo>
                    <a:pt x="21" y="173"/>
                    <a:pt x="12" y="173"/>
                    <a:pt x="3" y="173"/>
                  </a:cubicBezTo>
                  <a:cubicBezTo>
                    <a:pt x="1" y="173"/>
                    <a:pt x="0" y="172"/>
                    <a:pt x="1" y="170"/>
                  </a:cubicBezTo>
                  <a:cubicBezTo>
                    <a:pt x="28" y="96"/>
                    <a:pt x="80" y="48"/>
                    <a:pt x="155" y="28"/>
                  </a:cubicBezTo>
                  <a:cubicBezTo>
                    <a:pt x="258" y="0"/>
                    <a:pt x="366" y="50"/>
                    <a:pt x="413" y="144"/>
                  </a:cubicBezTo>
                  <a:cubicBezTo>
                    <a:pt x="417" y="153"/>
                    <a:pt x="420" y="162"/>
                    <a:pt x="424" y="171"/>
                  </a:cubicBezTo>
                  <a:cubicBezTo>
                    <a:pt x="424" y="171"/>
                    <a:pt x="423" y="173"/>
                    <a:pt x="422" y="173"/>
                  </a:cubicBezTo>
                  <a:cubicBezTo>
                    <a:pt x="413" y="173"/>
                    <a:pt x="404" y="173"/>
                    <a:pt x="395" y="173"/>
                  </a:cubicBezTo>
                  <a:cubicBezTo>
                    <a:pt x="394" y="173"/>
                    <a:pt x="393" y="172"/>
                    <a:pt x="392" y="171"/>
                  </a:cubicBezTo>
                  <a:cubicBezTo>
                    <a:pt x="389" y="164"/>
                    <a:pt x="386" y="156"/>
                    <a:pt x="382" y="149"/>
                  </a:cubicBezTo>
                  <a:cubicBezTo>
                    <a:pt x="382" y="148"/>
                    <a:pt x="381" y="148"/>
                    <a:pt x="380" y="148"/>
                  </a:cubicBezTo>
                  <a:cubicBezTo>
                    <a:pt x="360" y="148"/>
                    <a:pt x="340" y="148"/>
                    <a:pt x="321" y="148"/>
                  </a:cubicBezTo>
                  <a:cubicBezTo>
                    <a:pt x="320" y="148"/>
                    <a:pt x="319" y="149"/>
                    <a:pt x="319" y="150"/>
                  </a:cubicBezTo>
                  <a:cubicBezTo>
                    <a:pt x="321" y="157"/>
                    <a:pt x="323" y="164"/>
                    <a:pt x="325" y="171"/>
                  </a:cubicBezTo>
                  <a:cubicBezTo>
                    <a:pt x="325" y="171"/>
                    <a:pt x="325" y="173"/>
                    <a:pt x="324" y="173"/>
                  </a:cubicBezTo>
                  <a:cubicBezTo>
                    <a:pt x="315" y="173"/>
                    <a:pt x="306" y="173"/>
                    <a:pt x="297" y="173"/>
                  </a:cubicBezTo>
                  <a:cubicBezTo>
                    <a:pt x="296" y="173"/>
                    <a:pt x="295" y="172"/>
                    <a:pt x="295" y="171"/>
                  </a:cubicBezTo>
                  <a:cubicBezTo>
                    <a:pt x="292" y="164"/>
                    <a:pt x="290" y="156"/>
                    <a:pt x="287" y="149"/>
                  </a:cubicBezTo>
                  <a:cubicBezTo>
                    <a:pt x="287" y="148"/>
                    <a:pt x="286" y="148"/>
                    <a:pt x="285" y="148"/>
                  </a:cubicBezTo>
                  <a:cubicBezTo>
                    <a:pt x="265" y="148"/>
                    <a:pt x="245" y="148"/>
                    <a:pt x="225" y="148"/>
                  </a:cubicBezTo>
                  <a:cubicBezTo>
                    <a:pt x="225" y="148"/>
                    <a:pt x="224" y="149"/>
                    <a:pt x="224" y="150"/>
                  </a:cubicBezTo>
                  <a:cubicBezTo>
                    <a:pt x="223" y="156"/>
                    <a:pt x="224" y="163"/>
                    <a:pt x="223" y="170"/>
                  </a:cubicBezTo>
                  <a:cubicBezTo>
                    <a:pt x="223" y="171"/>
                    <a:pt x="222" y="173"/>
                    <a:pt x="221" y="173"/>
                  </a:cubicBezTo>
                  <a:cubicBezTo>
                    <a:pt x="213" y="173"/>
                    <a:pt x="205" y="173"/>
                    <a:pt x="196" y="173"/>
                  </a:cubicBezTo>
                  <a:cubicBezTo>
                    <a:pt x="195" y="173"/>
                    <a:pt x="194" y="171"/>
                    <a:pt x="194" y="170"/>
                  </a:cubicBezTo>
                  <a:cubicBezTo>
                    <a:pt x="194" y="164"/>
                    <a:pt x="194" y="157"/>
                    <a:pt x="194" y="150"/>
                  </a:cubicBezTo>
                  <a:cubicBezTo>
                    <a:pt x="194" y="149"/>
                    <a:pt x="193" y="148"/>
                    <a:pt x="192" y="148"/>
                  </a:cubicBezTo>
                  <a:cubicBezTo>
                    <a:pt x="174" y="148"/>
                    <a:pt x="156" y="148"/>
                    <a:pt x="137" y="148"/>
                  </a:cubicBezTo>
                  <a:cubicBezTo>
                    <a:pt x="137" y="148"/>
                    <a:pt x="135" y="149"/>
                    <a:pt x="135" y="149"/>
                  </a:cubicBezTo>
                  <a:cubicBezTo>
                    <a:pt x="133" y="156"/>
                    <a:pt x="131" y="164"/>
                    <a:pt x="128" y="171"/>
                  </a:cubicBezTo>
                  <a:cubicBezTo>
                    <a:pt x="128" y="172"/>
                    <a:pt x="127" y="173"/>
                    <a:pt x="126" y="173"/>
                  </a:cubicBezTo>
                  <a:cubicBezTo>
                    <a:pt x="117" y="173"/>
                    <a:pt x="108" y="173"/>
                    <a:pt x="99" y="173"/>
                  </a:cubicBezTo>
                  <a:cubicBezTo>
                    <a:pt x="99" y="173"/>
                    <a:pt x="98" y="171"/>
                    <a:pt x="98" y="171"/>
                  </a:cubicBezTo>
                  <a:cubicBezTo>
                    <a:pt x="100" y="164"/>
                    <a:pt x="101" y="157"/>
                    <a:pt x="103" y="150"/>
                  </a:cubicBezTo>
                  <a:cubicBezTo>
                    <a:pt x="103" y="149"/>
                    <a:pt x="102" y="148"/>
                    <a:pt x="102" y="148"/>
                  </a:cubicBezTo>
                  <a:cubicBezTo>
                    <a:pt x="92" y="148"/>
                    <a:pt x="83" y="148"/>
                    <a:pt x="73" y="148"/>
                  </a:cubicBezTo>
                  <a:close/>
                  <a:moveTo>
                    <a:pt x="333" y="118"/>
                  </a:moveTo>
                  <a:cubicBezTo>
                    <a:pt x="342" y="118"/>
                    <a:pt x="350" y="118"/>
                    <a:pt x="359" y="118"/>
                  </a:cubicBezTo>
                  <a:cubicBezTo>
                    <a:pt x="359" y="118"/>
                    <a:pt x="360" y="118"/>
                    <a:pt x="360" y="118"/>
                  </a:cubicBezTo>
                  <a:cubicBezTo>
                    <a:pt x="360" y="117"/>
                    <a:pt x="360" y="117"/>
                    <a:pt x="360" y="116"/>
                  </a:cubicBezTo>
                  <a:cubicBezTo>
                    <a:pt x="332" y="86"/>
                    <a:pt x="299" y="66"/>
                    <a:pt x="259" y="56"/>
                  </a:cubicBezTo>
                  <a:cubicBezTo>
                    <a:pt x="259" y="56"/>
                    <a:pt x="258" y="56"/>
                    <a:pt x="258" y="56"/>
                  </a:cubicBezTo>
                  <a:cubicBezTo>
                    <a:pt x="258" y="56"/>
                    <a:pt x="258" y="57"/>
                    <a:pt x="259" y="57"/>
                  </a:cubicBezTo>
                  <a:cubicBezTo>
                    <a:pt x="278" y="74"/>
                    <a:pt x="293" y="94"/>
                    <a:pt x="305" y="116"/>
                  </a:cubicBezTo>
                  <a:cubicBezTo>
                    <a:pt x="305" y="117"/>
                    <a:pt x="307" y="118"/>
                    <a:pt x="308" y="118"/>
                  </a:cubicBezTo>
                  <a:cubicBezTo>
                    <a:pt x="316" y="118"/>
                    <a:pt x="325" y="118"/>
                    <a:pt x="333" y="118"/>
                  </a:cubicBezTo>
                  <a:close/>
                  <a:moveTo>
                    <a:pt x="90" y="118"/>
                  </a:moveTo>
                  <a:cubicBezTo>
                    <a:pt x="98" y="118"/>
                    <a:pt x="106" y="118"/>
                    <a:pt x="113" y="118"/>
                  </a:cubicBezTo>
                  <a:cubicBezTo>
                    <a:pt x="114" y="118"/>
                    <a:pt x="116" y="117"/>
                    <a:pt x="116" y="116"/>
                  </a:cubicBezTo>
                  <a:cubicBezTo>
                    <a:pt x="127" y="95"/>
                    <a:pt x="140" y="76"/>
                    <a:pt x="157" y="59"/>
                  </a:cubicBezTo>
                  <a:cubicBezTo>
                    <a:pt x="158" y="59"/>
                    <a:pt x="158" y="58"/>
                    <a:pt x="158" y="58"/>
                  </a:cubicBezTo>
                  <a:cubicBezTo>
                    <a:pt x="158" y="58"/>
                    <a:pt x="157" y="58"/>
                    <a:pt x="157" y="58"/>
                  </a:cubicBezTo>
                  <a:cubicBezTo>
                    <a:pt x="121" y="69"/>
                    <a:pt x="90" y="88"/>
                    <a:pt x="65" y="116"/>
                  </a:cubicBezTo>
                  <a:cubicBezTo>
                    <a:pt x="65" y="117"/>
                    <a:pt x="65" y="117"/>
                    <a:pt x="64" y="118"/>
                  </a:cubicBezTo>
                  <a:cubicBezTo>
                    <a:pt x="65" y="118"/>
                    <a:pt x="65" y="118"/>
                    <a:pt x="66" y="118"/>
                  </a:cubicBezTo>
                  <a:cubicBezTo>
                    <a:pt x="74" y="118"/>
                    <a:pt x="82" y="118"/>
                    <a:pt x="90" y="118"/>
                  </a:cubicBezTo>
                  <a:close/>
                  <a:moveTo>
                    <a:pt x="247" y="118"/>
                  </a:moveTo>
                  <a:cubicBezTo>
                    <a:pt x="255" y="118"/>
                    <a:pt x="262" y="118"/>
                    <a:pt x="269" y="118"/>
                  </a:cubicBezTo>
                  <a:cubicBezTo>
                    <a:pt x="270" y="118"/>
                    <a:pt x="270" y="117"/>
                    <a:pt x="270" y="116"/>
                  </a:cubicBezTo>
                  <a:cubicBezTo>
                    <a:pt x="258" y="98"/>
                    <a:pt x="244" y="81"/>
                    <a:pt x="225" y="68"/>
                  </a:cubicBezTo>
                  <a:cubicBezTo>
                    <a:pt x="225" y="68"/>
                    <a:pt x="224" y="68"/>
                    <a:pt x="224" y="67"/>
                  </a:cubicBezTo>
                  <a:cubicBezTo>
                    <a:pt x="224" y="68"/>
                    <a:pt x="224" y="69"/>
                    <a:pt x="224" y="69"/>
                  </a:cubicBezTo>
                  <a:cubicBezTo>
                    <a:pt x="224" y="85"/>
                    <a:pt x="224" y="100"/>
                    <a:pt x="224" y="116"/>
                  </a:cubicBezTo>
                  <a:cubicBezTo>
                    <a:pt x="224" y="117"/>
                    <a:pt x="225" y="118"/>
                    <a:pt x="225" y="118"/>
                  </a:cubicBezTo>
                  <a:cubicBezTo>
                    <a:pt x="233" y="118"/>
                    <a:pt x="240" y="118"/>
                    <a:pt x="247" y="118"/>
                  </a:cubicBezTo>
                  <a:close/>
                  <a:moveTo>
                    <a:pt x="194" y="93"/>
                  </a:moveTo>
                  <a:cubicBezTo>
                    <a:pt x="194" y="85"/>
                    <a:pt x="194" y="78"/>
                    <a:pt x="194" y="70"/>
                  </a:cubicBezTo>
                  <a:cubicBezTo>
                    <a:pt x="194" y="69"/>
                    <a:pt x="194" y="68"/>
                    <a:pt x="194" y="68"/>
                  </a:cubicBezTo>
                  <a:cubicBezTo>
                    <a:pt x="193" y="68"/>
                    <a:pt x="192" y="68"/>
                    <a:pt x="192" y="69"/>
                  </a:cubicBezTo>
                  <a:cubicBezTo>
                    <a:pt x="175" y="82"/>
                    <a:pt x="161" y="98"/>
                    <a:pt x="150" y="116"/>
                  </a:cubicBezTo>
                  <a:cubicBezTo>
                    <a:pt x="150" y="117"/>
                    <a:pt x="151" y="118"/>
                    <a:pt x="151" y="118"/>
                  </a:cubicBezTo>
                  <a:cubicBezTo>
                    <a:pt x="165" y="118"/>
                    <a:pt x="179" y="118"/>
                    <a:pt x="192" y="118"/>
                  </a:cubicBezTo>
                  <a:cubicBezTo>
                    <a:pt x="193" y="118"/>
                    <a:pt x="194" y="117"/>
                    <a:pt x="194" y="116"/>
                  </a:cubicBezTo>
                  <a:cubicBezTo>
                    <a:pt x="194" y="108"/>
                    <a:pt x="194" y="101"/>
                    <a:pt x="194" y="9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9" name="Freeform 8">
              <a:extLst>
                <a:ext uri="{FF2B5EF4-FFF2-40B4-BE49-F238E27FC236}">
                  <a16:creationId xmlns:a16="http://schemas.microsoft.com/office/drawing/2014/main" id="{995C26A9-300F-834D-B577-D91DE7B32022}"/>
                </a:ext>
              </a:extLst>
            </p:cNvPr>
            <p:cNvSpPr>
              <a:spLocks/>
            </p:cNvSpPr>
            <p:nvPr/>
          </p:nvSpPr>
          <p:spPr bwMode="gray">
            <a:xfrm>
              <a:off x="4933951"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6 w 124"/>
                <a:gd name="T11" fmla="*/ 64 h 73"/>
                <a:gd name="T12" fmla="*/ 32 w 124"/>
                <a:gd name="T13" fmla="*/ 73 h 73"/>
                <a:gd name="T14" fmla="*/ 19 w 124"/>
                <a:gd name="T15" fmla="*/ 63 h 73"/>
                <a:gd name="T16" fmla="*/ 2 w 124"/>
                <a:gd name="T17" fmla="*/ 14 h 73"/>
                <a:gd name="T18" fmla="*/ 6 w 124"/>
                <a:gd name="T19" fmla="*/ 2 h 73"/>
                <a:gd name="T20" fmla="*/ 21 w 124"/>
                <a:gd name="T21" fmla="*/ 7 h 73"/>
                <a:gd name="T22" fmla="*/ 31 w 124"/>
                <a:gd name="T23" fmla="*/ 41 h 73"/>
                <a:gd name="T24" fmla="*/ 34 w 124"/>
                <a:gd name="T25" fmla="*/ 49 h 73"/>
                <a:gd name="T26" fmla="*/ 37 w 124"/>
                <a:gd name="T27" fmla="*/ 42 h 73"/>
                <a:gd name="T28" fmla="*/ 47 w 124"/>
                <a:gd name="T29" fmla="*/ 11 h 73"/>
                <a:gd name="T30" fmla="*/ 62 w 124"/>
                <a:gd name="T31" fmla="*/ 1 h 73"/>
                <a:gd name="T32" fmla="*/ 76 w 124"/>
                <a:gd name="T33" fmla="*/ 11 h 73"/>
                <a:gd name="T34" fmla="*/ 89 w 124"/>
                <a:gd name="T35" fmla="*/ 47 h 73"/>
                <a:gd name="T36" fmla="*/ 90 w 124"/>
                <a:gd name="T37" fmla="*/ 49 h 73"/>
                <a:gd name="T38" fmla="*/ 90 w 124"/>
                <a:gd name="T39" fmla="*/ 47 h 73"/>
                <a:gd name="T40" fmla="*/ 101 w 124"/>
                <a:gd name="T41" fmla="*/ 10 h 73"/>
                <a:gd name="T42" fmla="*/ 113 w 124"/>
                <a:gd name="T43" fmla="*/ 1 h 73"/>
                <a:gd name="T44" fmla="*/ 121 w 124"/>
                <a:gd name="T45" fmla="*/ 13 h 73"/>
                <a:gd name="T46" fmla="*/ 104 w 124"/>
                <a:gd name="T47" fmla="*/ 63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3"/>
                  </a:cubicBezTo>
                  <a:cubicBezTo>
                    <a:pt x="72" y="50"/>
                    <a:pt x="67" y="37"/>
                    <a:pt x="63" y="23"/>
                  </a:cubicBezTo>
                  <a:cubicBezTo>
                    <a:pt x="62" y="22"/>
                    <a:pt x="62" y="22"/>
                    <a:pt x="62" y="21"/>
                  </a:cubicBezTo>
                  <a:cubicBezTo>
                    <a:pt x="61" y="22"/>
                    <a:pt x="61" y="22"/>
                    <a:pt x="61" y="23"/>
                  </a:cubicBezTo>
                  <a:cubicBezTo>
                    <a:pt x="56" y="37"/>
                    <a:pt x="51" y="50"/>
                    <a:pt x="46" y="64"/>
                  </a:cubicBezTo>
                  <a:cubicBezTo>
                    <a:pt x="44" y="70"/>
                    <a:pt x="40" y="73"/>
                    <a:pt x="32" y="73"/>
                  </a:cubicBezTo>
                  <a:cubicBezTo>
                    <a:pt x="25" y="72"/>
                    <a:pt x="21" y="69"/>
                    <a:pt x="19" y="63"/>
                  </a:cubicBezTo>
                  <a:cubicBezTo>
                    <a:pt x="13" y="47"/>
                    <a:pt x="8" y="30"/>
                    <a:pt x="2" y="14"/>
                  </a:cubicBezTo>
                  <a:cubicBezTo>
                    <a:pt x="0" y="8"/>
                    <a:pt x="1" y="4"/>
                    <a:pt x="6" y="2"/>
                  </a:cubicBezTo>
                  <a:cubicBezTo>
                    <a:pt x="12" y="0"/>
                    <a:pt x="19" y="2"/>
                    <a:pt x="21" y="7"/>
                  </a:cubicBezTo>
                  <a:cubicBezTo>
                    <a:pt x="25" y="18"/>
                    <a:pt x="28" y="30"/>
                    <a:pt x="31" y="41"/>
                  </a:cubicBezTo>
                  <a:cubicBezTo>
                    <a:pt x="32" y="44"/>
                    <a:pt x="33" y="47"/>
                    <a:pt x="34" y="49"/>
                  </a:cubicBezTo>
                  <a:cubicBezTo>
                    <a:pt x="35" y="47"/>
                    <a:pt x="36" y="44"/>
                    <a:pt x="37" y="42"/>
                  </a:cubicBezTo>
                  <a:cubicBezTo>
                    <a:pt x="40" y="31"/>
                    <a:pt x="44" y="21"/>
                    <a:pt x="47" y="11"/>
                  </a:cubicBezTo>
                  <a:cubicBezTo>
                    <a:pt x="50" y="4"/>
                    <a:pt x="54" y="1"/>
                    <a:pt x="62" y="1"/>
                  </a:cubicBezTo>
                  <a:cubicBezTo>
                    <a:pt x="69" y="1"/>
                    <a:pt x="73" y="4"/>
                    <a:pt x="76" y="11"/>
                  </a:cubicBezTo>
                  <a:cubicBezTo>
                    <a:pt x="80" y="23"/>
                    <a:pt x="84" y="35"/>
                    <a:pt x="89" y="47"/>
                  </a:cubicBezTo>
                  <a:cubicBezTo>
                    <a:pt x="89" y="48"/>
                    <a:pt x="89" y="49"/>
                    <a:pt x="90" y="49"/>
                  </a:cubicBezTo>
                  <a:cubicBezTo>
                    <a:pt x="90" y="48"/>
                    <a:pt x="90" y="48"/>
                    <a:pt x="90" y="47"/>
                  </a:cubicBezTo>
                  <a:cubicBezTo>
                    <a:pt x="94" y="35"/>
                    <a:pt x="97" y="23"/>
                    <a:pt x="101" y="10"/>
                  </a:cubicBezTo>
                  <a:cubicBezTo>
                    <a:pt x="103" y="3"/>
                    <a:pt x="106" y="1"/>
                    <a:pt x="113" y="1"/>
                  </a:cubicBezTo>
                  <a:cubicBezTo>
                    <a:pt x="121" y="2"/>
                    <a:pt x="124" y="6"/>
                    <a:pt x="121" y="13"/>
                  </a:cubicBezTo>
                  <a:cubicBezTo>
                    <a:pt x="116" y="30"/>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0" name="Freeform 9">
              <a:extLst>
                <a:ext uri="{FF2B5EF4-FFF2-40B4-BE49-F238E27FC236}">
                  <a16:creationId xmlns:a16="http://schemas.microsoft.com/office/drawing/2014/main" id="{73BE29B8-EF9D-A849-878A-E011849EDB8F}"/>
                </a:ext>
              </a:extLst>
            </p:cNvPr>
            <p:cNvSpPr>
              <a:spLocks/>
            </p:cNvSpPr>
            <p:nvPr/>
          </p:nvSpPr>
          <p:spPr bwMode="gray">
            <a:xfrm>
              <a:off x="6446838" y="952500"/>
              <a:ext cx="617538" cy="363538"/>
            </a:xfrm>
            <a:custGeom>
              <a:avLst/>
              <a:gdLst>
                <a:gd name="T0" fmla="*/ 90 w 124"/>
                <a:gd name="T1" fmla="*/ 72 h 73"/>
                <a:gd name="T2" fmla="*/ 77 w 124"/>
                <a:gd name="T3" fmla="*/ 63 h 73"/>
                <a:gd name="T4" fmla="*/ 63 w 124"/>
                <a:gd name="T5" fmla="*/ 23 h 73"/>
                <a:gd name="T6" fmla="*/ 62 w 124"/>
                <a:gd name="T7" fmla="*/ 21 h 73"/>
                <a:gd name="T8" fmla="*/ 61 w 124"/>
                <a:gd name="T9" fmla="*/ 23 h 73"/>
                <a:gd name="T10" fmla="*/ 47 w 124"/>
                <a:gd name="T11" fmla="*/ 63 h 73"/>
                <a:gd name="T12" fmla="*/ 32 w 124"/>
                <a:gd name="T13" fmla="*/ 72 h 73"/>
                <a:gd name="T14" fmla="*/ 19 w 124"/>
                <a:gd name="T15" fmla="*/ 63 h 73"/>
                <a:gd name="T16" fmla="*/ 2 w 124"/>
                <a:gd name="T17" fmla="*/ 14 h 73"/>
                <a:gd name="T18" fmla="*/ 6 w 124"/>
                <a:gd name="T19" fmla="*/ 2 h 73"/>
                <a:gd name="T20" fmla="*/ 21 w 124"/>
                <a:gd name="T21" fmla="*/ 6 h 73"/>
                <a:gd name="T22" fmla="*/ 31 w 124"/>
                <a:gd name="T23" fmla="*/ 40 h 73"/>
                <a:gd name="T24" fmla="*/ 33 w 124"/>
                <a:gd name="T25" fmla="*/ 48 h 73"/>
                <a:gd name="T26" fmla="*/ 34 w 124"/>
                <a:gd name="T27" fmla="*/ 49 h 73"/>
                <a:gd name="T28" fmla="*/ 35 w 124"/>
                <a:gd name="T29" fmla="*/ 48 h 73"/>
                <a:gd name="T30" fmla="*/ 47 w 124"/>
                <a:gd name="T31" fmla="*/ 12 h 73"/>
                <a:gd name="T32" fmla="*/ 62 w 124"/>
                <a:gd name="T33" fmla="*/ 1 h 73"/>
                <a:gd name="T34" fmla="*/ 76 w 124"/>
                <a:gd name="T35" fmla="*/ 12 h 73"/>
                <a:gd name="T36" fmla="*/ 89 w 124"/>
                <a:gd name="T37" fmla="*/ 48 h 73"/>
                <a:gd name="T38" fmla="*/ 90 w 124"/>
                <a:gd name="T39" fmla="*/ 49 h 73"/>
                <a:gd name="T40" fmla="*/ 90 w 124"/>
                <a:gd name="T41" fmla="*/ 48 h 73"/>
                <a:gd name="T42" fmla="*/ 101 w 124"/>
                <a:gd name="T43" fmla="*/ 10 h 73"/>
                <a:gd name="T44" fmla="*/ 112 w 124"/>
                <a:gd name="T45" fmla="*/ 1 h 73"/>
                <a:gd name="T46" fmla="*/ 121 w 124"/>
                <a:gd name="T47" fmla="*/ 14 h 73"/>
                <a:gd name="T48" fmla="*/ 104 w 124"/>
                <a:gd name="T49" fmla="*/ 63 h 73"/>
                <a:gd name="T50" fmla="*/ 90 w 124"/>
                <a:gd name="T51"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4" h="73">
                  <a:moveTo>
                    <a:pt x="90" y="72"/>
                  </a:moveTo>
                  <a:cubicBezTo>
                    <a:pt x="84" y="73"/>
                    <a:pt x="79" y="70"/>
                    <a:pt x="77" y="63"/>
                  </a:cubicBezTo>
                  <a:cubicBezTo>
                    <a:pt x="72" y="50"/>
                    <a:pt x="68" y="36"/>
                    <a:pt x="63" y="23"/>
                  </a:cubicBezTo>
                  <a:cubicBezTo>
                    <a:pt x="63" y="22"/>
                    <a:pt x="62" y="22"/>
                    <a:pt x="62" y="21"/>
                  </a:cubicBezTo>
                  <a:cubicBezTo>
                    <a:pt x="62" y="22"/>
                    <a:pt x="61" y="22"/>
                    <a:pt x="61" y="23"/>
                  </a:cubicBezTo>
                  <a:cubicBezTo>
                    <a:pt x="56" y="36"/>
                    <a:pt x="52" y="50"/>
                    <a:pt x="47" y="63"/>
                  </a:cubicBezTo>
                  <a:cubicBezTo>
                    <a:pt x="44" y="70"/>
                    <a:pt x="40" y="73"/>
                    <a:pt x="32" y="72"/>
                  </a:cubicBezTo>
                  <a:cubicBezTo>
                    <a:pt x="25" y="72"/>
                    <a:pt x="22" y="70"/>
                    <a:pt x="19" y="63"/>
                  </a:cubicBezTo>
                  <a:cubicBezTo>
                    <a:pt x="13" y="46"/>
                    <a:pt x="8" y="30"/>
                    <a:pt x="2" y="14"/>
                  </a:cubicBezTo>
                  <a:cubicBezTo>
                    <a:pt x="0" y="9"/>
                    <a:pt x="0" y="5"/>
                    <a:pt x="6" y="2"/>
                  </a:cubicBezTo>
                  <a:cubicBezTo>
                    <a:pt x="12" y="0"/>
                    <a:pt x="19" y="1"/>
                    <a:pt x="21" y="6"/>
                  </a:cubicBezTo>
                  <a:cubicBezTo>
                    <a:pt x="25" y="17"/>
                    <a:pt x="28" y="29"/>
                    <a:pt x="31" y="40"/>
                  </a:cubicBezTo>
                  <a:cubicBezTo>
                    <a:pt x="32" y="42"/>
                    <a:pt x="33" y="45"/>
                    <a:pt x="33" y="48"/>
                  </a:cubicBezTo>
                  <a:cubicBezTo>
                    <a:pt x="33" y="48"/>
                    <a:pt x="34" y="49"/>
                    <a:pt x="34" y="49"/>
                  </a:cubicBezTo>
                  <a:cubicBezTo>
                    <a:pt x="34" y="49"/>
                    <a:pt x="34" y="48"/>
                    <a:pt x="35" y="48"/>
                  </a:cubicBezTo>
                  <a:cubicBezTo>
                    <a:pt x="39" y="36"/>
                    <a:pt x="43" y="24"/>
                    <a:pt x="47" y="12"/>
                  </a:cubicBezTo>
                  <a:cubicBezTo>
                    <a:pt x="50" y="4"/>
                    <a:pt x="54" y="1"/>
                    <a:pt x="62" y="1"/>
                  </a:cubicBezTo>
                  <a:cubicBezTo>
                    <a:pt x="70" y="1"/>
                    <a:pt x="73" y="4"/>
                    <a:pt x="76" y="12"/>
                  </a:cubicBezTo>
                  <a:cubicBezTo>
                    <a:pt x="81" y="23"/>
                    <a:pt x="85" y="36"/>
                    <a:pt x="89" y="48"/>
                  </a:cubicBezTo>
                  <a:cubicBezTo>
                    <a:pt x="89" y="48"/>
                    <a:pt x="90" y="49"/>
                    <a:pt x="90" y="49"/>
                  </a:cubicBezTo>
                  <a:cubicBezTo>
                    <a:pt x="90" y="49"/>
                    <a:pt x="90" y="48"/>
                    <a:pt x="90" y="48"/>
                  </a:cubicBezTo>
                  <a:cubicBezTo>
                    <a:pt x="94" y="35"/>
                    <a:pt x="98" y="23"/>
                    <a:pt x="101" y="10"/>
                  </a:cubicBezTo>
                  <a:cubicBezTo>
                    <a:pt x="103" y="5"/>
                    <a:pt x="106" y="2"/>
                    <a:pt x="112" y="1"/>
                  </a:cubicBezTo>
                  <a:cubicBezTo>
                    <a:pt x="121" y="1"/>
                    <a:pt x="124" y="6"/>
                    <a:pt x="121" y="14"/>
                  </a:cubicBezTo>
                  <a:cubicBezTo>
                    <a:pt x="116" y="31"/>
                    <a:pt x="110" y="47"/>
                    <a:pt x="104" y="63"/>
                  </a:cubicBezTo>
                  <a:cubicBezTo>
                    <a:pt x="102" y="70"/>
                    <a:pt x="98" y="72"/>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1" name="Freeform 10">
              <a:extLst>
                <a:ext uri="{FF2B5EF4-FFF2-40B4-BE49-F238E27FC236}">
                  <a16:creationId xmlns:a16="http://schemas.microsoft.com/office/drawing/2014/main" id="{B164F620-8D17-D747-9344-FD1DAC9AF47E}"/>
                </a:ext>
              </a:extLst>
            </p:cNvPr>
            <p:cNvSpPr>
              <a:spLocks/>
            </p:cNvSpPr>
            <p:nvPr/>
          </p:nvSpPr>
          <p:spPr bwMode="gray">
            <a:xfrm>
              <a:off x="5691188" y="952500"/>
              <a:ext cx="615950" cy="363538"/>
            </a:xfrm>
            <a:custGeom>
              <a:avLst/>
              <a:gdLst>
                <a:gd name="T0" fmla="*/ 90 w 124"/>
                <a:gd name="T1" fmla="*/ 72 h 73"/>
                <a:gd name="T2" fmla="*/ 77 w 124"/>
                <a:gd name="T3" fmla="*/ 64 h 73"/>
                <a:gd name="T4" fmla="*/ 63 w 124"/>
                <a:gd name="T5" fmla="*/ 23 h 73"/>
                <a:gd name="T6" fmla="*/ 62 w 124"/>
                <a:gd name="T7" fmla="*/ 21 h 73"/>
                <a:gd name="T8" fmla="*/ 61 w 124"/>
                <a:gd name="T9" fmla="*/ 23 h 73"/>
                <a:gd name="T10" fmla="*/ 46 w 124"/>
                <a:gd name="T11" fmla="*/ 63 h 73"/>
                <a:gd name="T12" fmla="*/ 32 w 124"/>
                <a:gd name="T13" fmla="*/ 72 h 73"/>
                <a:gd name="T14" fmla="*/ 19 w 124"/>
                <a:gd name="T15" fmla="*/ 63 h 73"/>
                <a:gd name="T16" fmla="*/ 2 w 124"/>
                <a:gd name="T17" fmla="*/ 14 h 73"/>
                <a:gd name="T18" fmla="*/ 6 w 124"/>
                <a:gd name="T19" fmla="*/ 2 h 73"/>
                <a:gd name="T20" fmla="*/ 21 w 124"/>
                <a:gd name="T21" fmla="*/ 7 h 73"/>
                <a:gd name="T22" fmla="*/ 31 w 124"/>
                <a:gd name="T23" fmla="*/ 42 h 73"/>
                <a:gd name="T24" fmla="*/ 34 w 124"/>
                <a:gd name="T25" fmla="*/ 49 h 73"/>
                <a:gd name="T26" fmla="*/ 37 w 124"/>
                <a:gd name="T27" fmla="*/ 42 h 73"/>
                <a:gd name="T28" fmla="*/ 48 w 124"/>
                <a:gd name="T29" fmla="*/ 10 h 73"/>
                <a:gd name="T30" fmla="*/ 62 w 124"/>
                <a:gd name="T31" fmla="*/ 1 h 73"/>
                <a:gd name="T32" fmla="*/ 76 w 124"/>
                <a:gd name="T33" fmla="*/ 10 h 73"/>
                <a:gd name="T34" fmla="*/ 89 w 124"/>
                <a:gd name="T35" fmla="*/ 47 h 73"/>
                <a:gd name="T36" fmla="*/ 90 w 124"/>
                <a:gd name="T37" fmla="*/ 49 h 73"/>
                <a:gd name="T38" fmla="*/ 91 w 124"/>
                <a:gd name="T39" fmla="*/ 47 h 73"/>
                <a:gd name="T40" fmla="*/ 101 w 124"/>
                <a:gd name="T41" fmla="*/ 10 h 73"/>
                <a:gd name="T42" fmla="*/ 116 w 124"/>
                <a:gd name="T43" fmla="*/ 2 h 73"/>
                <a:gd name="T44" fmla="*/ 122 w 124"/>
                <a:gd name="T45" fmla="*/ 12 h 73"/>
                <a:gd name="T46" fmla="*/ 104 w 124"/>
                <a:gd name="T47" fmla="*/ 65 h 73"/>
                <a:gd name="T48" fmla="*/ 90 w 124"/>
                <a:gd name="T49" fmla="*/ 7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4" h="73">
                  <a:moveTo>
                    <a:pt x="90" y="72"/>
                  </a:moveTo>
                  <a:cubicBezTo>
                    <a:pt x="84" y="73"/>
                    <a:pt x="79" y="70"/>
                    <a:pt x="77" y="64"/>
                  </a:cubicBezTo>
                  <a:cubicBezTo>
                    <a:pt x="72" y="50"/>
                    <a:pt x="68" y="36"/>
                    <a:pt x="63" y="23"/>
                  </a:cubicBezTo>
                  <a:cubicBezTo>
                    <a:pt x="62" y="22"/>
                    <a:pt x="62" y="22"/>
                    <a:pt x="62" y="21"/>
                  </a:cubicBezTo>
                  <a:cubicBezTo>
                    <a:pt x="61" y="22"/>
                    <a:pt x="61" y="22"/>
                    <a:pt x="61" y="23"/>
                  </a:cubicBezTo>
                  <a:cubicBezTo>
                    <a:pt x="56" y="36"/>
                    <a:pt x="51" y="50"/>
                    <a:pt x="46" y="63"/>
                  </a:cubicBezTo>
                  <a:cubicBezTo>
                    <a:pt x="44" y="70"/>
                    <a:pt x="40" y="73"/>
                    <a:pt x="32" y="72"/>
                  </a:cubicBezTo>
                  <a:cubicBezTo>
                    <a:pt x="25" y="72"/>
                    <a:pt x="22" y="70"/>
                    <a:pt x="19" y="63"/>
                  </a:cubicBezTo>
                  <a:cubicBezTo>
                    <a:pt x="13" y="46"/>
                    <a:pt x="8" y="30"/>
                    <a:pt x="2" y="14"/>
                  </a:cubicBezTo>
                  <a:cubicBezTo>
                    <a:pt x="0" y="7"/>
                    <a:pt x="1" y="4"/>
                    <a:pt x="6" y="2"/>
                  </a:cubicBezTo>
                  <a:cubicBezTo>
                    <a:pt x="12" y="0"/>
                    <a:pt x="19" y="2"/>
                    <a:pt x="21" y="7"/>
                  </a:cubicBezTo>
                  <a:cubicBezTo>
                    <a:pt x="25" y="19"/>
                    <a:pt x="28" y="30"/>
                    <a:pt x="31" y="42"/>
                  </a:cubicBezTo>
                  <a:cubicBezTo>
                    <a:pt x="32" y="44"/>
                    <a:pt x="33" y="47"/>
                    <a:pt x="34" y="49"/>
                  </a:cubicBezTo>
                  <a:cubicBezTo>
                    <a:pt x="35" y="47"/>
                    <a:pt x="36" y="44"/>
                    <a:pt x="37" y="42"/>
                  </a:cubicBezTo>
                  <a:cubicBezTo>
                    <a:pt x="40" y="31"/>
                    <a:pt x="44" y="21"/>
                    <a:pt x="48" y="10"/>
                  </a:cubicBezTo>
                  <a:cubicBezTo>
                    <a:pt x="50" y="3"/>
                    <a:pt x="55" y="1"/>
                    <a:pt x="62" y="1"/>
                  </a:cubicBezTo>
                  <a:cubicBezTo>
                    <a:pt x="69" y="1"/>
                    <a:pt x="73" y="4"/>
                    <a:pt x="76" y="10"/>
                  </a:cubicBezTo>
                  <a:cubicBezTo>
                    <a:pt x="80" y="23"/>
                    <a:pt x="84" y="35"/>
                    <a:pt x="89" y="47"/>
                  </a:cubicBezTo>
                  <a:cubicBezTo>
                    <a:pt x="89" y="48"/>
                    <a:pt x="89" y="48"/>
                    <a:pt x="90" y="49"/>
                  </a:cubicBezTo>
                  <a:cubicBezTo>
                    <a:pt x="90" y="48"/>
                    <a:pt x="90" y="48"/>
                    <a:pt x="91" y="47"/>
                  </a:cubicBezTo>
                  <a:cubicBezTo>
                    <a:pt x="94" y="35"/>
                    <a:pt x="98" y="22"/>
                    <a:pt x="101" y="10"/>
                  </a:cubicBezTo>
                  <a:cubicBezTo>
                    <a:pt x="103" y="3"/>
                    <a:pt x="108" y="0"/>
                    <a:pt x="116" y="2"/>
                  </a:cubicBezTo>
                  <a:cubicBezTo>
                    <a:pt x="121" y="3"/>
                    <a:pt x="124" y="7"/>
                    <a:pt x="122" y="12"/>
                  </a:cubicBezTo>
                  <a:cubicBezTo>
                    <a:pt x="116" y="30"/>
                    <a:pt x="110" y="47"/>
                    <a:pt x="104" y="65"/>
                  </a:cubicBezTo>
                  <a:cubicBezTo>
                    <a:pt x="101" y="71"/>
                    <a:pt x="97" y="73"/>
                    <a:pt x="90" y="7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
        <p:nvSpPr>
          <p:cNvPr id="82" name="TextBox 7">
            <a:extLst>
              <a:ext uri="{FF2B5EF4-FFF2-40B4-BE49-F238E27FC236}">
                <a16:creationId xmlns:a16="http://schemas.microsoft.com/office/drawing/2014/main" id="{79375F59-5A57-B04C-B175-7E8538546AAA}"/>
              </a:ext>
            </a:extLst>
          </p:cNvPr>
          <p:cNvSpPr txBox="1"/>
          <p:nvPr userDrawn="1"/>
        </p:nvSpPr>
        <p:spPr bwMode="gray">
          <a:xfrm>
            <a:off x="3414625" y="4359248"/>
            <a:ext cx="1468672" cy="215444"/>
          </a:xfrm>
          <a:prstGeom prst="rect">
            <a:avLst/>
          </a:prstGeom>
          <a:noFill/>
        </p:spPr>
        <p:txBody>
          <a:bodyPr wrap="none" rtlCol="0">
            <a:spAutoFit/>
          </a:bodyPr>
          <a:lstStyle/>
          <a:p>
            <a:pPr>
              <a:spcBef>
                <a:spcPts val="2400"/>
              </a:spcBef>
              <a:buClr>
                <a:srgbClr val="C00000"/>
              </a:buClr>
            </a:pPr>
            <a:r>
              <a:rPr lang="en-GB" sz="800">
                <a:solidFill>
                  <a:schemeClr val="tx2"/>
                </a:solidFill>
              </a:rPr>
              <a:t>https://twitter.com/giz_gmbh</a:t>
            </a:r>
          </a:p>
        </p:txBody>
      </p:sp>
      <p:sp>
        <p:nvSpPr>
          <p:cNvPr id="83" name="TextBox 7">
            <a:extLst>
              <a:ext uri="{FF2B5EF4-FFF2-40B4-BE49-F238E27FC236}">
                <a16:creationId xmlns:a16="http://schemas.microsoft.com/office/drawing/2014/main" id="{1D44A74E-A27F-5146-9389-7784A51D82B6}"/>
              </a:ext>
            </a:extLst>
          </p:cNvPr>
          <p:cNvSpPr txBox="1"/>
          <p:nvPr userDrawn="1"/>
        </p:nvSpPr>
        <p:spPr bwMode="gray">
          <a:xfrm>
            <a:off x="5504241" y="4359248"/>
            <a:ext cx="1858201" cy="215444"/>
          </a:xfrm>
          <a:prstGeom prst="rect">
            <a:avLst/>
          </a:prstGeom>
          <a:noFill/>
        </p:spPr>
        <p:txBody>
          <a:bodyPr wrap="none" rtlCol="0">
            <a:spAutoFit/>
          </a:bodyPr>
          <a:lstStyle/>
          <a:p>
            <a:pPr>
              <a:spcBef>
                <a:spcPts val="2400"/>
              </a:spcBef>
              <a:buClr>
                <a:srgbClr val="C00000"/>
              </a:buClr>
            </a:pPr>
            <a:r>
              <a:rPr lang="en-GB" sz="800">
                <a:solidFill>
                  <a:schemeClr val="tx2"/>
                </a:solidFill>
              </a:rPr>
              <a:t>https://www.facebook.com/gizprofile/</a:t>
            </a:r>
          </a:p>
        </p:txBody>
      </p:sp>
    </p:spTree>
    <p:extLst>
      <p:ext uri="{BB962C8B-B14F-4D97-AF65-F5344CB8AC3E}">
        <p14:creationId xmlns:p14="http://schemas.microsoft.com/office/powerpoint/2010/main" val="2822752110"/>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Graphic/free-form selection title">
    <p:spTree>
      <p:nvGrpSpPr>
        <p:cNvPr id="1" name=""/>
        <p:cNvGrpSpPr/>
        <p:nvPr/>
      </p:nvGrpSpPr>
      <p:grpSpPr>
        <a:xfrm>
          <a:off x="0" y="0"/>
          <a:ext cx="0" cy="0"/>
          <a:chOff x="0" y="0"/>
          <a:chExt cx="0" cy="0"/>
        </a:xfrm>
      </p:grpSpPr>
      <p:pic>
        <p:nvPicPr>
          <p:cNvPr id="11" name="logo">
            <a:extLst>
              <a:ext uri="{FF2B5EF4-FFF2-40B4-BE49-F238E27FC236}">
                <a16:creationId xmlns:a16="http://schemas.microsoft.com/office/drawing/2014/main" id="{F8081F88-CBA8-4146-B984-924F5BAE43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3541395"/>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Headline">
            <a:extLst>
              <a:ext uri="{FF2B5EF4-FFF2-40B4-BE49-F238E27FC236}">
                <a16:creationId xmlns:a16="http://schemas.microsoft.com/office/drawing/2014/main" id="{813E0E27-07DF-4161-8BD6-EBA305CB5161}"/>
              </a:ext>
            </a:extLst>
          </p:cNvPr>
          <p:cNvSpPr>
            <a:spLocks noGrp="1"/>
          </p:cNvSpPr>
          <p:nvPr>
            <p:ph type="title" hasCustomPrompt="1"/>
          </p:nvPr>
        </p:nvSpPr>
        <p:spPr bwMode="gray">
          <a:xfrm>
            <a:off x="123135" y="635156"/>
            <a:ext cx="8893865" cy="303006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Title slide for illustration/free-form selection</a:t>
            </a:r>
            <a:br>
              <a:rPr lang="en-GB"/>
            </a:br>
            <a:r>
              <a:rPr lang="en-GB"/>
              <a:t>with white background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81176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pPr lvl="0"/>
            <a:r>
              <a:rPr lang="en-GB" err="1"/>
              <a:t>Globalvorhaben</a:t>
            </a:r>
            <a:r>
              <a:rPr lang="en-GB"/>
              <a:t> </a:t>
            </a:r>
            <a:r>
              <a:rPr lang="en-GB" err="1"/>
              <a:t>Beschäftigungsförderung</a:t>
            </a:r>
            <a:r>
              <a:rPr lang="en-GB"/>
              <a:t> </a:t>
            </a:r>
            <a:r>
              <a:rPr lang="en-GB" err="1"/>
              <a:t>im</a:t>
            </a:r>
            <a:r>
              <a:rPr lang="en-GB"/>
              <a:t> </a:t>
            </a:r>
            <a:r>
              <a:rPr lang="en-GB" err="1"/>
              <a:t>ländlichen</a:t>
            </a:r>
            <a:r>
              <a:rPr lang="en-GB"/>
              <a:t> </a:t>
            </a:r>
            <a:r>
              <a:rPr lang="en-GB" err="1"/>
              <a:t>Raum</a:t>
            </a:r>
            <a:r>
              <a:rPr lang="en-GB"/>
              <a:t> </a:t>
            </a:r>
            <a:r>
              <a:rPr lang="en-GB" err="1"/>
              <a:t>mit</a:t>
            </a:r>
            <a:r>
              <a:rPr lang="en-GB"/>
              <a:t> </a:t>
            </a:r>
            <a:r>
              <a:rPr lang="en-GB" err="1"/>
              <a:t>Fokus</a:t>
            </a:r>
            <a:r>
              <a:rPr lang="en-GB"/>
              <a:t> auf </a:t>
            </a:r>
            <a:r>
              <a:rPr lang="en-GB" err="1"/>
              <a:t>Jugendliche</a:t>
            </a:r>
            <a:r>
              <a:rPr lang="en-GB"/>
              <a:t> Date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bwMode="gray">
          <a:xfrm>
            <a:off x="7797502" y="1475105"/>
            <a:ext cx="1246909" cy="860367"/>
          </a:xfrm>
          <a:prstGeom prst="rect">
            <a:avLst/>
          </a:prstGeom>
        </p:spPr>
      </p:pic>
      <p:sp>
        <p:nvSpPr>
          <p:cNvPr id="29" name="1.">
            <a:extLst>
              <a:ext uri="{FF2B5EF4-FFF2-40B4-BE49-F238E27FC236}">
                <a16:creationId xmlns:a16="http://schemas.microsoft.com/office/drawing/2014/main" id="{20B6CB06-5705-4A0C-80E4-F97390E0F331}"/>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D84EBA1A-4DAD-4862-AA4E-9880DC7763BC}"/>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B2678BDE-5861-465F-B7A9-0C02CEA5146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DD9A8E2A-61F9-4B3C-9A2B-7F7E505F0D6A}"/>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624386F1-94F3-4226-906F-12B82E9AA11C}"/>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7797502" y="772118"/>
            <a:ext cx="387893" cy="590931"/>
          </a:xfrm>
          <a:prstGeom prst="rect">
            <a:avLst/>
          </a:prstGeom>
        </p:spPr>
      </p:pic>
      <p:grpSp>
        <p:nvGrpSpPr>
          <p:cNvPr id="33" name="Gruppieren 32">
            <a:extLst>
              <a:ext uri="{FF2B5EF4-FFF2-40B4-BE49-F238E27FC236}">
                <a16:creationId xmlns:a16="http://schemas.microsoft.com/office/drawing/2014/main" id="{105A1CD3-65ED-4979-8ED3-C6C6D69CA36F}"/>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51D59DA1-E2B0-4CDB-A12E-01AA9A73E876}"/>
                </a:ext>
              </a:extLst>
            </p:cNvPr>
            <p:cNvPicPr>
              <a:picLocks noChangeAspect="1"/>
            </p:cNvPicPr>
            <p:nvPr userDrawn="1"/>
          </p:nvPicPr>
          <p:blipFill>
            <a:blip r:embed="rId7"/>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CA75C1DE-0310-44D2-BF9A-8AF0BB55C2BA}"/>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E6AB41C2-B97C-4B5B-B3A7-980B47D8BCA4}"/>
              </a:ext>
            </a:extLst>
          </p:cNvPr>
          <p:cNvSpPr/>
          <p:nvPr userDrawn="1"/>
        </p:nvSpPr>
        <p:spPr bwMode="gray">
          <a:xfrm>
            <a:off x="7829992"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Bar">
            <a:extLst>
              <a:ext uri="{FF2B5EF4-FFF2-40B4-BE49-F238E27FC236}">
                <a16:creationId xmlns:a16="http://schemas.microsoft.com/office/drawing/2014/main" id="{122B285A-D4D5-574D-A7A7-26EE3A9E33FE}"/>
              </a:ext>
            </a:extLst>
          </p:cNvPr>
          <p:cNvSpPr/>
          <p:nvPr userDrawn="1"/>
        </p:nvSpPr>
        <p:spPr bwMode="gray">
          <a:xfrm>
            <a:off x="5369092" y="3665220"/>
            <a:ext cx="3647908" cy="222842"/>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Tree>
    <p:extLst>
      <p:ext uri="{BB962C8B-B14F-4D97-AF65-F5344CB8AC3E}">
        <p14:creationId xmlns:p14="http://schemas.microsoft.com/office/powerpoint/2010/main" val="136354930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lternative">
    <p:spTree>
      <p:nvGrpSpPr>
        <p:cNvPr id="1" name=""/>
        <p:cNvGrpSpPr/>
        <p:nvPr/>
      </p:nvGrpSpPr>
      <p:grpSpPr>
        <a:xfrm>
          <a:off x="0" y="0"/>
          <a:ext cx="0" cy="0"/>
          <a:chOff x="0" y="0"/>
          <a:chExt cx="0" cy="0"/>
        </a:xfrm>
      </p:grpSpPr>
      <p:pic>
        <p:nvPicPr>
          <p:cNvPr id="10" name="logo">
            <a:extLst>
              <a:ext uri="{FF2B5EF4-FFF2-40B4-BE49-F238E27FC236}">
                <a16:creationId xmlns:a16="http://schemas.microsoft.com/office/drawing/2014/main" id="{5020DAB1-6624-4F6F-85BE-D8BE78A1A57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687149" y="4066683"/>
            <a:ext cx="2311296" cy="637918"/>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2775458"/>
            <a:ext cx="7970837" cy="81176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a:p>
            <a:pPr lvl="0"/>
            <a:r>
              <a:rPr lang="en-GB" err="1"/>
              <a:t>Globalvorhaben</a:t>
            </a:r>
            <a:r>
              <a:rPr lang="en-GB"/>
              <a:t> </a:t>
            </a:r>
            <a:r>
              <a:rPr lang="en-GB" err="1"/>
              <a:t>Beschäftigungsförderung</a:t>
            </a:r>
            <a:r>
              <a:rPr lang="en-GB"/>
              <a:t> </a:t>
            </a:r>
            <a:r>
              <a:rPr lang="en-GB" err="1"/>
              <a:t>im</a:t>
            </a:r>
            <a:r>
              <a:rPr lang="en-GB"/>
              <a:t> </a:t>
            </a:r>
            <a:r>
              <a:rPr lang="en-GB" err="1"/>
              <a:t>ländlichen</a:t>
            </a:r>
            <a:r>
              <a:rPr lang="en-GB"/>
              <a:t> </a:t>
            </a:r>
            <a:r>
              <a:rPr lang="en-GB" err="1"/>
              <a:t>Raum</a:t>
            </a:r>
            <a:r>
              <a:rPr lang="en-GB"/>
              <a:t> </a:t>
            </a:r>
            <a:r>
              <a:rPr lang="en-GB" err="1"/>
              <a:t>mit</a:t>
            </a:r>
            <a:r>
              <a:rPr lang="en-GB"/>
              <a:t> </a:t>
            </a:r>
            <a:r>
              <a:rPr lang="en-GB" err="1"/>
              <a:t>Fokus</a:t>
            </a:r>
            <a:r>
              <a:rPr lang="en-GB"/>
              <a:t> auf </a:t>
            </a:r>
            <a:r>
              <a:rPr lang="en-GB" err="1"/>
              <a:t>Jugendliche</a:t>
            </a:r>
            <a:r>
              <a:rPr lang="en-GB"/>
              <a:t> Date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1906648"/>
            <a:ext cx="7971711" cy="720197"/>
          </a:xfrm>
          <a:prstGeom prst="rect">
            <a:avLst/>
          </a:prstGeom>
        </p:spPr>
        <p:txBody>
          <a:bodyPr wrap="square">
            <a:spAutoFit/>
          </a:bodyPr>
          <a:lstStyle>
            <a:lvl1pPr>
              <a:defRPr sz="2600" b="1">
                <a:solidFill>
                  <a:schemeClr val="tx1"/>
                </a:solidFill>
              </a:defRPr>
            </a:lvl1pPr>
          </a:lstStyle>
          <a:p>
            <a:r>
              <a:rPr lang="en-GB"/>
              <a:t>Alternative title slide</a:t>
            </a:r>
            <a:br>
              <a:rPr lang="en-GB"/>
            </a:br>
            <a:r>
              <a:rPr lang="en-GB"/>
              <a:t>without photo</a:t>
            </a:r>
          </a:p>
        </p:txBody>
      </p:sp>
      <p:sp>
        <p:nvSpPr>
          <p:cNvPr id="15" name="Bar">
            <a:extLst>
              <a:ext uri="{FF2B5EF4-FFF2-40B4-BE49-F238E27FC236}">
                <a16:creationId xmlns:a16="http://schemas.microsoft.com/office/drawing/2014/main" id="{4BB6AAA8-79DE-FD4A-B3C8-CCCCAD8EC621}"/>
              </a:ext>
            </a:extLst>
          </p:cNvPr>
          <p:cNvSpPr/>
          <p:nvPr userDrawn="1"/>
        </p:nvSpPr>
        <p:spPr bwMode="gray">
          <a:xfrm>
            <a:off x="5369092" y="3665220"/>
            <a:ext cx="3647908" cy="222842"/>
          </a:xfrm>
          <a:prstGeom prst="rect">
            <a:avLst/>
          </a:prstGeom>
          <a:solidFill>
            <a:srgbClr val="20976D"/>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pic>
        <p:nvPicPr>
          <p:cNvPr id="18" name="Image 17">
            <a:extLst>
              <a:ext uri="{FF2B5EF4-FFF2-40B4-BE49-F238E27FC236}">
                <a16:creationId xmlns:a16="http://schemas.microsoft.com/office/drawing/2014/main" id="{151B0569-1F80-2645-8436-E5424410272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0446" y="121329"/>
            <a:ext cx="3779674" cy="1207937"/>
          </a:xfrm>
          <a:prstGeom prst="rect">
            <a:avLst/>
          </a:prstGeom>
        </p:spPr>
      </p:pic>
    </p:spTree>
    <p:extLst>
      <p:ext uri="{BB962C8B-B14F-4D97-AF65-F5344CB8AC3E}">
        <p14:creationId xmlns:p14="http://schemas.microsoft.com/office/powerpoint/2010/main" val="41247819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6" name="Textplatzhalter 7">
            <a:extLst>
              <a:ext uri="{FF2B5EF4-FFF2-40B4-BE49-F238E27FC236}">
                <a16:creationId xmlns:a16="http://schemas.microsoft.com/office/drawing/2014/main" id="{F0E6115A-0138-4831-8CBC-F3B86D4660B2}"/>
              </a:ext>
            </a:extLst>
          </p:cNvPr>
          <p:cNvSpPr>
            <a:spLocks noGrp="1"/>
          </p:cNvSpPr>
          <p:nvPr>
            <p:ph type="body" sz="quarter" idx="13" hasCustomPrompt="1"/>
          </p:nvPr>
        </p:nvSpPr>
        <p:spPr bwMode="gray">
          <a:xfrm>
            <a:off x="449818" y="1020969"/>
            <a:ext cx="7172684" cy="3495469"/>
          </a:xfrm>
        </p:spPr>
        <p:txBody>
          <a:bodyPr/>
          <a:lstStyle>
            <a:lvl1pPr marL="228600" indent="-228600">
              <a:spcBef>
                <a:spcPts val="1800"/>
              </a:spcBef>
              <a:buFont typeface="+mj-lt"/>
              <a:buAutoNum type="arabicPeriod"/>
              <a:defRPr/>
            </a:lvl1pPr>
          </a:lstStyle>
          <a:p>
            <a:pPr lvl="0"/>
            <a:r>
              <a:rPr lang="en-GB"/>
              <a:t>Click to add text</a:t>
            </a:r>
          </a:p>
        </p:txBody>
      </p:sp>
      <p:sp>
        <p:nvSpPr>
          <p:cNvPr id="7" name="Datumsplatzhalter 6">
            <a:extLst>
              <a:ext uri="{FF2B5EF4-FFF2-40B4-BE49-F238E27FC236}">
                <a16:creationId xmlns:a16="http://schemas.microsoft.com/office/drawing/2014/main" id="{B452EF93-E523-4879-A016-E498F54384DB}"/>
              </a:ext>
            </a:extLst>
          </p:cNvPr>
          <p:cNvSpPr>
            <a:spLocks noGrp="1"/>
          </p:cNvSpPr>
          <p:nvPr>
            <p:ph type="dt" sz="half" idx="14"/>
          </p:nvPr>
        </p:nvSpPr>
        <p:spPr/>
        <p:txBody>
          <a:bodyPr/>
          <a:lstStyle/>
          <a:p>
            <a:r>
              <a:rPr lang="en-GB"/>
              <a:t>22 Jan. 2019</a:t>
            </a:r>
          </a:p>
        </p:txBody>
      </p:sp>
      <p:sp>
        <p:nvSpPr>
          <p:cNvPr id="8" name="Fußzeilenplatzhalter 7">
            <a:extLst>
              <a:ext uri="{FF2B5EF4-FFF2-40B4-BE49-F238E27FC236}">
                <a16:creationId xmlns:a16="http://schemas.microsoft.com/office/drawing/2014/main" id="{B153431B-7D6D-4B55-A0DF-437772147847}"/>
              </a:ext>
            </a:extLst>
          </p:cNvPr>
          <p:cNvSpPr>
            <a:spLocks noGrp="1"/>
          </p:cNvSpPr>
          <p:nvPr>
            <p:ph type="ftr" sz="quarter" idx="15"/>
          </p:nvPr>
        </p:nvSpPr>
        <p:spPr/>
        <p:txBody>
          <a:bodyPr/>
          <a:lstStyle/>
          <a:p>
            <a:r>
              <a:rPr lang="en-GB"/>
              <a:t>Titel of the presentation</a:t>
            </a:r>
          </a:p>
        </p:txBody>
      </p:sp>
      <p:sp>
        <p:nvSpPr>
          <p:cNvPr id="9" name="Foliennummernplatzhalter 8">
            <a:extLst>
              <a:ext uri="{FF2B5EF4-FFF2-40B4-BE49-F238E27FC236}">
                <a16:creationId xmlns:a16="http://schemas.microsoft.com/office/drawing/2014/main" id="{7190EEF8-EC05-4B47-999A-57A36EBAB75C}"/>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alternativ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240212"/>
            <a:ext cx="8567183" cy="540544"/>
          </a:xfrm>
        </p:spPr>
        <p:txBody>
          <a:bodyPr/>
          <a:lstStyle>
            <a:lvl1pPr>
              <a:defRPr/>
            </a:lvl1pPr>
          </a:lstStyle>
          <a:p>
            <a:r>
              <a:rPr lang="en-GB"/>
              <a:t>Click to add headline</a:t>
            </a:r>
          </a:p>
        </p:txBody>
      </p:sp>
      <p:sp>
        <p:nvSpPr>
          <p:cNvPr id="12" name="Textplatzhalter 7">
            <a:extLst>
              <a:ext uri="{FF2B5EF4-FFF2-40B4-BE49-F238E27FC236}">
                <a16:creationId xmlns:a16="http://schemas.microsoft.com/office/drawing/2014/main" id="{32E1886A-3475-4E66-B3BF-1AD48A2030B2}"/>
              </a:ext>
            </a:extLst>
          </p:cNvPr>
          <p:cNvSpPr>
            <a:spLocks noGrp="1"/>
          </p:cNvSpPr>
          <p:nvPr>
            <p:ph type="body" sz="quarter" idx="13" hasCustomPrompt="1"/>
          </p:nvPr>
        </p:nvSpPr>
        <p:spPr bwMode="gray">
          <a:xfrm>
            <a:off x="449818" y="1020969"/>
            <a:ext cx="7172684" cy="2810133"/>
          </a:xfrm>
        </p:spPr>
        <p:txBody>
          <a:bodyPr/>
          <a:lstStyle>
            <a:lvl1pPr marL="0" marR="0" indent="0" algn="l" defTabSz="685800" rtl="0" eaLnBrk="1" fontAlgn="auto" latinLnBrk="0" hangingPunct="1">
              <a:lnSpc>
                <a:spcPct val="90000"/>
              </a:lnSpc>
              <a:spcBef>
                <a:spcPts val="1800"/>
              </a:spcBef>
              <a:spcAft>
                <a:spcPts val="0"/>
              </a:spcAft>
              <a:buClrTx/>
              <a:buSzTx/>
              <a:buFont typeface="+mj-lt"/>
              <a:buNone/>
              <a:tabLst/>
              <a:defRPr/>
            </a:lvl1pPr>
          </a:lstStyle>
          <a:p>
            <a:pPr marL="228600" marR="0" lvl="0" indent="-228600" algn="l" defTabSz="685800" rtl="0" eaLnBrk="1" fontAlgn="auto" latinLnBrk="0" hangingPunct="1">
              <a:lnSpc>
                <a:spcPct val="90000"/>
              </a:lnSpc>
              <a:spcBef>
                <a:spcPts val="1800"/>
              </a:spcBef>
              <a:spcAft>
                <a:spcPts val="0"/>
              </a:spcAft>
              <a:buClrTx/>
              <a:buSzTx/>
              <a:buFont typeface="+mj-lt"/>
              <a:buAutoNum type="arabicPeriod"/>
              <a:tabLst/>
              <a:defRPr/>
            </a:pPr>
            <a:r>
              <a:rPr lang="en-GB"/>
              <a:t>Click to add text</a:t>
            </a:r>
          </a:p>
        </p:txBody>
      </p:sp>
      <p:sp>
        <p:nvSpPr>
          <p:cNvPr id="13" name="Datumsplatzhalter 12">
            <a:extLst>
              <a:ext uri="{FF2B5EF4-FFF2-40B4-BE49-F238E27FC236}">
                <a16:creationId xmlns:a16="http://schemas.microsoft.com/office/drawing/2014/main" id="{E5D8E01E-F49F-4D57-89D4-E949623D1DC6}"/>
              </a:ext>
            </a:extLst>
          </p:cNvPr>
          <p:cNvSpPr>
            <a:spLocks noGrp="1"/>
          </p:cNvSpPr>
          <p:nvPr>
            <p:ph type="dt" sz="half" idx="14"/>
          </p:nvPr>
        </p:nvSpPr>
        <p:spPr/>
        <p:txBody>
          <a:bodyPr/>
          <a:lstStyle/>
          <a:p>
            <a:r>
              <a:rPr lang="en-GB"/>
              <a:t>22 Jan. 2019</a:t>
            </a:r>
          </a:p>
        </p:txBody>
      </p:sp>
      <p:sp>
        <p:nvSpPr>
          <p:cNvPr id="14" name="Fußzeilenplatzhalter 13">
            <a:extLst>
              <a:ext uri="{FF2B5EF4-FFF2-40B4-BE49-F238E27FC236}">
                <a16:creationId xmlns:a16="http://schemas.microsoft.com/office/drawing/2014/main" id="{BCF8D0CE-4095-4F50-924A-6E387AE4CF28}"/>
              </a:ext>
            </a:extLst>
          </p:cNvPr>
          <p:cNvSpPr>
            <a:spLocks noGrp="1"/>
          </p:cNvSpPr>
          <p:nvPr>
            <p:ph type="ftr" sz="quarter" idx="15"/>
          </p:nvPr>
        </p:nvSpPr>
        <p:spPr/>
        <p:txBody>
          <a:bodyPr/>
          <a:lstStyle/>
          <a:p>
            <a:r>
              <a:rPr lang="en-GB"/>
              <a:t>Titel of the presentation</a:t>
            </a:r>
          </a:p>
        </p:txBody>
      </p:sp>
      <p:sp>
        <p:nvSpPr>
          <p:cNvPr id="15" name="Foliennummernplatzhalter 14">
            <a:extLst>
              <a:ext uri="{FF2B5EF4-FFF2-40B4-BE49-F238E27FC236}">
                <a16:creationId xmlns:a16="http://schemas.microsoft.com/office/drawing/2014/main" id="{4509B031-4623-4B3A-8E75-E14CEB8CCF15}"/>
              </a:ext>
            </a:extLst>
          </p:cNvPr>
          <p:cNvSpPr>
            <a:spLocks noGrp="1"/>
          </p:cNvSpPr>
          <p:nvPr>
            <p:ph type="sldNum" sz="quarter" idx="16"/>
          </p:nvPr>
        </p:nvSpPr>
        <p:spPr/>
        <p:txBody>
          <a:bodyPr/>
          <a:lstStyle/>
          <a:p>
            <a:r>
              <a:rPr lang="en-GB"/>
              <a:t>Page </a:t>
            </a:r>
            <a:fld id="{3A8B5DB7-81A8-4ED4-916B-6B23CD603687}" type="slidenum">
              <a:rPr lang="en-GB" smtClean="0"/>
              <a:pPr/>
              <a:t>‹Nr.›</a:t>
            </a:fld>
            <a:endParaRPr lang="en-GB"/>
          </a:p>
        </p:txBody>
      </p:sp>
      <p:pic>
        <p:nvPicPr>
          <p:cNvPr id="16" name="Image 15">
            <a:extLst>
              <a:ext uri="{FF2B5EF4-FFF2-40B4-BE49-F238E27FC236}">
                <a16:creationId xmlns:a16="http://schemas.microsoft.com/office/drawing/2014/main" id="{6708851F-FD4D-2044-AC97-1DB51943EB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8180" y="3861920"/>
            <a:ext cx="2275784" cy="727312"/>
          </a:xfrm>
          <a:prstGeom prst="rect">
            <a:avLst/>
          </a:prstGeom>
        </p:spPr>
      </p:pic>
    </p:spTree>
    <p:extLst>
      <p:ext uri="{BB962C8B-B14F-4D97-AF65-F5344CB8AC3E}">
        <p14:creationId xmlns:p14="http://schemas.microsoft.com/office/powerpoint/2010/main" val="2287411557"/>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DF58C217-C4E2-448E-B6B5-E56CEFB6D358}"/>
              </a:ext>
            </a:extLst>
          </p:cNvPr>
          <p:cNvPicPr>
            <a:picLocks/>
          </p:cNvPicPr>
          <p:nvPr userDrawn="1"/>
        </p:nvPicPr>
        <p:blipFill>
          <a:blip r:embed="rId2" cstate="screen">
            <a:extLst>
              <a:ext uri="{28A0092B-C50C-407E-A947-70E740481C1C}">
                <a14:useLocalDpi xmlns:a14="http://schemas.microsoft.com/office/drawing/2010/main"/>
              </a:ext>
            </a:extLst>
          </a:blip>
          <a:srcRect t="5930" b="5930"/>
          <a:stretch/>
        </p:blipFill>
        <p:spPr bwMode="gray">
          <a:xfrm>
            <a:off x="123135" y="123825"/>
            <a:ext cx="8893865" cy="4476494"/>
          </a:xfrm>
          <a:prstGeom prst="rect">
            <a:avLst/>
          </a:prstGeom>
        </p:spPr>
      </p:pic>
      <p:pic>
        <p:nvPicPr>
          <p:cNvPr id="20" name="Grafik 19" descr="Ein Bild, das Säge enthält.&#10;&#10;Automatisch generierte Beschreibung">
            <a:extLst>
              <a:ext uri="{FF2B5EF4-FFF2-40B4-BE49-F238E27FC236}">
                <a16:creationId xmlns:a16="http://schemas.microsoft.com/office/drawing/2014/main" id="{BCF144E3-F322-4496-87EE-8035011D1A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123135" y="1570255"/>
            <a:ext cx="8895600" cy="3030064"/>
          </a:xfrm>
          <a:prstGeom prst="rect">
            <a:avLst/>
          </a:prstGeom>
        </p:spPr>
      </p:pic>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1200"/>
              </a:spcBef>
              <a:spcAft>
                <a:spcPts val="0"/>
              </a:spcAft>
              <a:buNone/>
              <a:defRPr sz="1500">
                <a:solidFill>
                  <a:schemeClr val="tx1"/>
                </a:solidFill>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99848" y="2844862"/>
            <a:ext cx="7971711" cy="720197"/>
          </a:xfrm>
          <a:prstGeom prst="rect">
            <a:avLst/>
          </a:prstGeom>
        </p:spPr>
        <p:txBody>
          <a:bodyPr wrap="square">
            <a:spAutoFit/>
          </a:bodyPr>
          <a:lstStyle>
            <a:lvl1pPr>
              <a:defRPr sz="2600" b="1">
                <a:solidFill>
                  <a:schemeClr val="tx1"/>
                </a:solidFill>
              </a:defRPr>
            </a:lvl1pPr>
          </a:lstStyle>
          <a:p>
            <a:r>
              <a:rPr lang="en-GB"/>
              <a:t>Section start slide</a:t>
            </a:r>
            <a:br>
              <a:rPr lang="en-GB"/>
            </a:br>
            <a:r>
              <a:rPr lang="en-GB"/>
              <a:t>with b/w GIZ key visual</a:t>
            </a:r>
          </a:p>
        </p:txBody>
      </p:sp>
      <p:sp>
        <p:nvSpPr>
          <p:cNvPr id="6" name="Datumsplatzhalter 5">
            <a:extLst>
              <a:ext uri="{FF2B5EF4-FFF2-40B4-BE49-F238E27FC236}">
                <a16:creationId xmlns:a16="http://schemas.microsoft.com/office/drawing/2014/main" id="{0DC1FF66-9C6A-433E-8553-8083512E9621}"/>
              </a:ext>
            </a:extLst>
          </p:cNvPr>
          <p:cNvSpPr>
            <a:spLocks noGrp="1"/>
          </p:cNvSpPr>
          <p:nvPr>
            <p:ph type="dt" sz="half" idx="11"/>
          </p:nvPr>
        </p:nvSpPr>
        <p:spPr/>
        <p:txBody>
          <a:bodyPr/>
          <a:lstStyle/>
          <a:p>
            <a:r>
              <a:rPr lang="en-GB"/>
              <a:t>22 Jan. 2019</a:t>
            </a:r>
          </a:p>
        </p:txBody>
      </p:sp>
      <p:sp>
        <p:nvSpPr>
          <p:cNvPr id="7" name="Fußzeilenplatzhalter 6">
            <a:extLst>
              <a:ext uri="{FF2B5EF4-FFF2-40B4-BE49-F238E27FC236}">
                <a16:creationId xmlns:a16="http://schemas.microsoft.com/office/drawing/2014/main" id="{EF569824-8B73-4A2E-B4EF-29A198DE52A6}"/>
              </a:ext>
            </a:extLst>
          </p:cNvPr>
          <p:cNvSpPr>
            <a:spLocks noGrp="1"/>
          </p:cNvSpPr>
          <p:nvPr>
            <p:ph type="ftr" sz="quarter" idx="12"/>
          </p:nvPr>
        </p:nvSpPr>
        <p:spPr/>
        <p:txBody>
          <a:bodyPr/>
          <a:lstStyle/>
          <a:p>
            <a:r>
              <a:rPr lang="en-GB"/>
              <a:t>Titel of the presentation</a:t>
            </a:r>
          </a:p>
        </p:txBody>
      </p:sp>
      <p:sp>
        <p:nvSpPr>
          <p:cNvPr id="8" name="Foliennummernplatzhalter 7">
            <a:extLst>
              <a:ext uri="{FF2B5EF4-FFF2-40B4-BE49-F238E27FC236}">
                <a16:creationId xmlns:a16="http://schemas.microsoft.com/office/drawing/2014/main" id="{540C7464-2E6B-420A-8943-567BDD649418}"/>
              </a:ext>
            </a:extLst>
          </p:cNvPr>
          <p:cNvSpPr>
            <a:spLocks noGrp="1"/>
          </p:cNvSpPr>
          <p:nvPr>
            <p:ph type="sldNum" sz="quarter" idx="13"/>
          </p:nvPr>
        </p:nvSpPr>
        <p:spPr/>
        <p:txBody>
          <a:bodyPr/>
          <a:lstStyle/>
          <a:p>
            <a:r>
              <a:rPr lang="en-GB"/>
              <a:t>Page </a:t>
            </a:r>
            <a:fld id="{3A8B5DB7-81A8-4ED4-916B-6B23CD603687}" type="slidenum">
              <a:rPr lang="en-GB" smtClean="0"/>
              <a:pPr/>
              <a:t>‹Nr.›</a:t>
            </a:fld>
            <a:endParaRPr lang="en-GB"/>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23135" y="123825"/>
            <a:ext cx="8893865" cy="4476494"/>
          </a:xfr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23135" y="1570255"/>
            <a:ext cx="8893865" cy="3030064"/>
          </a:xfrm>
          <a:prstGeom prst="rect">
            <a:avLst/>
          </a:prstGeom>
          <a:blipFill dpi="0" rotWithShape="1">
            <a:blip r:embed="rId2" cstate="screen">
              <a:alphaModFix amt="80000"/>
              <a:extLst>
                <a:ext uri="{28A0092B-C50C-407E-A947-70E740481C1C}">
                  <a14:useLocalDpi xmlns:a14="http://schemas.microsoft.com/office/drawing/2010/main"/>
                </a:ext>
              </a:extLst>
            </a:blip>
            <a:srcRect/>
            <a:stretch>
              <a:fillRect/>
            </a:stretch>
          </a:blipFill>
        </p:spPr>
        <p:txBody>
          <a:bodyPr wrap="square" lIns="576000" bIns="1036800" anchor="b">
            <a:noAutofit/>
          </a:bodyPr>
          <a:lstStyle>
            <a:lvl1pPr>
              <a:defRPr sz="2600" b="1">
                <a:solidFill>
                  <a:schemeClr val="tx1"/>
                </a:solidFill>
              </a:defRPr>
            </a:lvl1pPr>
          </a:lstStyle>
          <a:p>
            <a:r>
              <a:rPr lang="en-GB"/>
              <a:t>Section start slide</a:t>
            </a:r>
            <a:br>
              <a:rPr lang="en-GB"/>
            </a:br>
            <a:r>
              <a:rPr lang="en-GB"/>
              <a:t>with background photo (interchangeable)</a:t>
            </a:r>
          </a:p>
        </p:txBody>
      </p:sp>
      <p:pic>
        <p:nvPicPr>
          <p:cNvPr id="26" name="Beispiel" descr="Ein Bild, das Wand, Gebäude enthält.&#10;&#10;Automatisch generierte Beschreibung">
            <a:extLst>
              <a:ext uri="{FF2B5EF4-FFF2-40B4-BE49-F238E27FC236}">
                <a16:creationId xmlns:a16="http://schemas.microsoft.com/office/drawing/2014/main" id="{317CFD46-37B5-4632-BBA4-3F2278F98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7497022" y="1475105"/>
            <a:ext cx="1246909" cy="860367"/>
          </a:xfrm>
          <a:prstGeom prst="rect">
            <a:avLst/>
          </a:prstGeom>
        </p:spPr>
      </p:pic>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699848" y="3704147"/>
            <a:ext cx="7970837" cy="219291"/>
          </a:xfrm>
        </p:spPr>
        <p:txBody>
          <a:bodyPr>
            <a:spAutoFit/>
          </a:bodyPr>
          <a:lstStyle>
            <a:lvl1pPr marL="0" indent="0">
              <a:lnSpc>
                <a:spcPct val="95000"/>
              </a:lnSpc>
              <a:spcBef>
                <a:spcPts val="0"/>
              </a:spcBef>
              <a:spcAft>
                <a:spcPts val="0"/>
              </a:spcAft>
              <a:buNone/>
              <a:defRPr sz="1500">
                <a:solidFill>
                  <a:schemeClr val="tx1"/>
                </a:solidFill>
              </a:defRPr>
            </a:lvl1pPr>
          </a:lstStyle>
          <a:p>
            <a:r>
              <a:rPr lang="en-GB"/>
              <a:t>This is the sub-line</a:t>
            </a:r>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a:solidFill>
                  <a:schemeClr val="bg1">
                    <a:lumMod val="50000"/>
                  </a:schemeClr>
                </a:solidFill>
              </a:rPr>
              <a:t>If required, edit the section under ‘Format/Crop ’.</a:t>
            </a:r>
          </a:p>
        </p:txBody>
      </p:sp>
      <p:sp>
        <p:nvSpPr>
          <p:cNvPr id="7" name="Datumsplatzhalter 6">
            <a:extLst>
              <a:ext uri="{FF2B5EF4-FFF2-40B4-BE49-F238E27FC236}">
                <a16:creationId xmlns:a16="http://schemas.microsoft.com/office/drawing/2014/main" id="{ECA10962-7562-45EF-9BCC-CF8E4A8ECDD8}"/>
              </a:ext>
            </a:extLst>
          </p:cNvPr>
          <p:cNvSpPr>
            <a:spLocks noGrp="1"/>
          </p:cNvSpPr>
          <p:nvPr>
            <p:ph type="dt" sz="half" idx="12"/>
          </p:nvPr>
        </p:nvSpPr>
        <p:spPr/>
        <p:txBody>
          <a:bodyPr/>
          <a:lstStyle/>
          <a:p>
            <a:r>
              <a:rPr lang="en-GB"/>
              <a:t>22 Jan. 2019</a:t>
            </a:r>
          </a:p>
        </p:txBody>
      </p:sp>
      <p:sp>
        <p:nvSpPr>
          <p:cNvPr id="8" name="Fußzeilenplatzhalter 7">
            <a:extLst>
              <a:ext uri="{FF2B5EF4-FFF2-40B4-BE49-F238E27FC236}">
                <a16:creationId xmlns:a16="http://schemas.microsoft.com/office/drawing/2014/main" id="{4EDF0250-D30F-4BC8-BDE1-DB1BD325237F}"/>
              </a:ext>
            </a:extLst>
          </p:cNvPr>
          <p:cNvSpPr>
            <a:spLocks noGrp="1"/>
          </p:cNvSpPr>
          <p:nvPr>
            <p:ph type="ftr" sz="quarter" idx="13"/>
          </p:nvPr>
        </p:nvSpPr>
        <p:spPr/>
        <p:txBody>
          <a:bodyPr/>
          <a:lstStyle/>
          <a:p>
            <a:r>
              <a:rPr lang="en-GB"/>
              <a:t>Titel of the presentation</a:t>
            </a:r>
          </a:p>
        </p:txBody>
      </p:sp>
      <p:sp>
        <p:nvSpPr>
          <p:cNvPr id="11" name="Foliennummernplatzhalter 10">
            <a:extLst>
              <a:ext uri="{FF2B5EF4-FFF2-40B4-BE49-F238E27FC236}">
                <a16:creationId xmlns:a16="http://schemas.microsoft.com/office/drawing/2014/main" id="{98F0E3FB-E27A-4457-B526-B2D2906906AA}"/>
              </a:ext>
            </a:extLst>
          </p:cNvPr>
          <p:cNvSpPr>
            <a:spLocks noGrp="1"/>
          </p:cNvSpPr>
          <p:nvPr>
            <p:ph type="sldNum" sz="quarter" idx="14"/>
          </p:nvPr>
        </p:nvSpPr>
        <p:spPr/>
        <p:txBody>
          <a:bodyPr/>
          <a:lstStyle/>
          <a:p>
            <a:r>
              <a:rPr lang="en-GB"/>
              <a:t>Page </a:t>
            </a:r>
            <a:fld id="{3A8B5DB7-81A8-4ED4-916B-6B23CD603687}" type="slidenum">
              <a:rPr lang="en-GB" smtClean="0"/>
              <a:pPr/>
              <a:t>‹Nr.›</a:t>
            </a:fld>
            <a:endParaRPr lang="en-GB"/>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5"/>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microsoft.com/office/2007/relationships/hdphoto" Target="../media/hdphoto1.wdp"/><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Logo">
            <a:extLst>
              <a:ext uri="{FF2B5EF4-FFF2-40B4-BE49-F238E27FC236}">
                <a16:creationId xmlns:a16="http://schemas.microsoft.com/office/drawing/2014/main" id="{9F0F5CEA-886E-4B05-93BC-F96F6B5DF08A}"/>
              </a:ext>
            </a:extLst>
          </p:cNvPr>
          <p:cNvPicPr>
            <a:picLocks noChangeAspect="1"/>
          </p:cNvPicPr>
          <p:nvPr userDrawn="1"/>
        </p:nvPicPr>
        <p:blipFill rotWithShape="1">
          <a:blip r:embed="rId38" cstate="screen">
            <a:extLst>
              <a:ext uri="{BEBA8EAE-BF5A-486C-A8C5-ECC9F3942E4B}">
                <a14:imgProps xmlns:a14="http://schemas.microsoft.com/office/drawing/2010/main">
                  <a14:imgLayer r:embed="rId39">
                    <a14:imgEffect>
                      <a14:brightnessContrast bright="-8000"/>
                    </a14:imgEffect>
                  </a14:imgLayer>
                </a14:imgProps>
              </a:ext>
              <a:ext uri="{28A0092B-C50C-407E-A947-70E740481C1C}">
                <a14:useLocalDpi xmlns:a14="http://schemas.microsoft.com/office/drawing/2010/main"/>
              </a:ext>
            </a:extLst>
          </a:blip>
          <a:srcRect/>
          <a:stretch/>
        </p:blipFill>
        <p:spPr bwMode="gray">
          <a:xfrm>
            <a:off x="8692041" y="4778859"/>
            <a:ext cx="309835" cy="237625"/>
          </a:xfrm>
          <a:prstGeom prst="rect">
            <a:avLst/>
          </a:prstGeom>
        </p:spPr>
      </p:pic>
      <p:sp>
        <p:nvSpPr>
          <p:cNvPr id="15" name="bar">
            <a:extLst>
              <a:ext uri="{FF2B5EF4-FFF2-40B4-BE49-F238E27FC236}">
                <a16:creationId xmlns:a16="http://schemas.microsoft.com/office/drawing/2014/main" id="{49D9F131-2158-4CE8-878F-18E76BB55EA7}"/>
              </a:ext>
            </a:extLst>
          </p:cNvPr>
          <p:cNvSpPr/>
          <p:nvPr userDrawn="1"/>
        </p:nvSpPr>
        <p:spPr bwMode="gray">
          <a:xfrm>
            <a:off x="8167688" y="4600319"/>
            <a:ext cx="849312" cy="51896"/>
          </a:xfrm>
          <a:prstGeom prst="rec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eaLnBrk="0" fontAlgn="base" hangingPunct="0">
              <a:spcBef>
                <a:spcPct val="0"/>
              </a:spcBef>
              <a:spcAft>
                <a:spcPct val="0"/>
              </a:spcAft>
            </a:pPr>
            <a:endParaRPr lang="de-DE" err="1">
              <a:solidFill>
                <a:schemeClr val="tx2"/>
              </a:solidFill>
              <a:latin typeface="Arial" charset="0"/>
            </a:endParaRPr>
          </a:p>
        </p:txBody>
      </p:sp>
      <p:sp>
        <p:nvSpPr>
          <p:cNvPr id="9" name="Fußzeile">
            <a:extLst>
              <a:ext uri="{FF2B5EF4-FFF2-40B4-BE49-F238E27FC236}">
                <a16:creationId xmlns:a16="http://schemas.microsoft.com/office/drawing/2014/main" id="{19B70EF4-7BC8-4A19-AF2F-96476732805A}"/>
              </a:ext>
            </a:extLst>
          </p:cNvPr>
          <p:cNvSpPr>
            <a:spLocks noGrp="1"/>
          </p:cNvSpPr>
          <p:nvPr>
            <p:ph type="ftr" sz="quarter" idx="3"/>
          </p:nvPr>
        </p:nvSpPr>
        <p:spPr bwMode="gray">
          <a:xfrm>
            <a:off x="1846523" y="4926383"/>
            <a:ext cx="5775978" cy="92333"/>
          </a:xfrm>
          <a:prstGeom prst="rect">
            <a:avLst/>
          </a:prstGeom>
        </p:spPr>
        <p:txBody>
          <a:bodyPr vert="horz" wrap="square" lIns="0" tIns="0" rIns="0" bIns="0" rtlCol="0" anchor="ctr">
            <a:spAutoFit/>
          </a:bodyPr>
          <a:lstStyle>
            <a:lvl1pPr algn="l">
              <a:defRPr sz="600" spc="38" baseline="0">
                <a:solidFill>
                  <a:schemeClr val="tx1">
                    <a:lumMod val="50000"/>
                    <a:lumOff val="50000"/>
                  </a:schemeClr>
                </a:solidFill>
                <a:latin typeface="Arial" panose="020B0604020202020204" pitchFamily="34" charset="0"/>
                <a:cs typeface="Arial" panose="020B0604020202020204" pitchFamily="34" charset="0"/>
              </a:defRPr>
            </a:lvl1pPr>
          </a:lstStyle>
          <a:p>
            <a:r>
              <a:rPr lang="en-GB"/>
              <a:t>Titel of the presentation</a:t>
            </a:r>
          </a:p>
        </p:txBody>
      </p:sp>
      <p:sp>
        <p:nvSpPr>
          <p:cNvPr id="10" name="Datum">
            <a:extLst>
              <a:ext uri="{FF2B5EF4-FFF2-40B4-BE49-F238E27FC236}">
                <a16:creationId xmlns:a16="http://schemas.microsoft.com/office/drawing/2014/main" id="{6ED51528-C082-4A1A-9A13-B0D2B18590A6}"/>
              </a:ext>
            </a:extLst>
          </p:cNvPr>
          <p:cNvSpPr>
            <a:spLocks noGrp="1"/>
          </p:cNvSpPr>
          <p:nvPr>
            <p:ph type="dt" sz="half" idx="2"/>
          </p:nvPr>
        </p:nvSpPr>
        <p:spPr bwMode="gray">
          <a:xfrm>
            <a:off x="1059417" y="4926383"/>
            <a:ext cx="533639" cy="92333"/>
          </a:xfrm>
          <a:prstGeom prst="rect">
            <a:avLst/>
          </a:prstGeom>
        </p:spPr>
        <p:txBody>
          <a:bodyPr vert="horz" wrap="square" lIns="0" tIns="0" rIns="0" bIns="0" rtlCol="0" anchor="ctr">
            <a:spAutoFit/>
          </a:bodyPr>
          <a:lstStyle>
            <a:lvl1pPr>
              <a:defRPr lang="de-DE" sz="600" spc="38" baseline="0" smtClean="0">
                <a:solidFill>
                  <a:schemeClr val="tx1">
                    <a:lumMod val="50000"/>
                    <a:lumOff val="50000"/>
                  </a:schemeClr>
                </a:solidFill>
                <a:latin typeface="Arial" panose="020B0604020202020204" pitchFamily="34" charset="0"/>
                <a:cs typeface="Arial" panose="020B0604020202020204" pitchFamily="34" charset="0"/>
              </a:defRPr>
            </a:lvl1pPr>
          </a:lstStyle>
          <a:p>
            <a:r>
              <a:rPr lang="en-GB"/>
              <a:t>22 Jan. 2019</a:t>
            </a:r>
          </a:p>
        </p:txBody>
      </p:sp>
      <p:sp>
        <p:nvSpPr>
          <p:cNvPr id="5" name="Foliennummernplatzhalter">
            <a:extLst>
              <a:ext uri="{FF2B5EF4-FFF2-40B4-BE49-F238E27FC236}">
                <a16:creationId xmlns:a16="http://schemas.microsoft.com/office/drawing/2014/main" id="{4CDA9225-2A86-4401-A66D-D1B6B89C6007}"/>
              </a:ext>
            </a:extLst>
          </p:cNvPr>
          <p:cNvSpPr>
            <a:spLocks noGrp="1"/>
          </p:cNvSpPr>
          <p:nvPr>
            <p:ph type="sldNum" sz="quarter" idx="4"/>
          </p:nvPr>
        </p:nvSpPr>
        <p:spPr bwMode="gray">
          <a:xfrm>
            <a:off x="449817" y="4926383"/>
            <a:ext cx="450850" cy="92333"/>
          </a:xfrm>
          <a:prstGeom prst="rect">
            <a:avLst/>
          </a:prstGeom>
        </p:spPr>
        <p:txBody>
          <a:bodyPr vert="horz" wrap="square" lIns="0" tIns="0" rIns="0" bIns="0" rtlCol="0" anchor="ctr">
            <a:spAutoFit/>
          </a:bodyPr>
          <a:lstStyle>
            <a:lvl1pPr algn="l">
              <a:defRPr lang="de-DE" sz="600" spc="38" baseline="0" smtClean="0">
                <a:solidFill>
                  <a:schemeClr val="tx2"/>
                </a:solidFill>
                <a:latin typeface="Arial" panose="020B0604020202020204" pitchFamily="34" charset="0"/>
                <a:cs typeface="Arial" panose="020B0604020202020204" pitchFamily="34" charset="0"/>
              </a:defRPr>
            </a:lvl1pPr>
          </a:lstStyle>
          <a:p>
            <a:r>
              <a:rPr lang="en-GB"/>
              <a:t>Page </a:t>
            </a:r>
            <a:fld id="{3A8B5DB7-81A8-4ED4-916B-6B23CD603687}" type="slidenum">
              <a:rPr lang="en-GB" smtClean="0"/>
              <a:pPr/>
              <a:t>‹Nr.›</a:t>
            </a:fld>
            <a:endParaRPr lang="en-GB"/>
          </a:p>
        </p:txBody>
      </p:sp>
      <p:cxnSp>
        <p:nvCxnSpPr>
          <p:cNvPr id="14" name="Trennlinie 2">
            <a:extLst>
              <a:ext uri="{FF2B5EF4-FFF2-40B4-BE49-F238E27FC236}">
                <a16:creationId xmlns:a16="http://schemas.microsoft.com/office/drawing/2014/main" id="{BA7763BA-D29F-4859-88A9-E457D7D05001}"/>
              </a:ext>
            </a:extLst>
          </p:cNvPr>
          <p:cNvCxnSpPr>
            <a:cxnSpLocks/>
          </p:cNvCxnSpPr>
          <p:nvPr userDrawn="1"/>
        </p:nvCxnSpPr>
        <p:spPr bwMode="gray">
          <a:xfrm>
            <a:off x="1708149" y="4931713"/>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Trennline 1">
            <a:extLst>
              <a:ext uri="{FF2B5EF4-FFF2-40B4-BE49-F238E27FC236}">
                <a16:creationId xmlns:a16="http://schemas.microsoft.com/office/drawing/2014/main" id="{D7B3BF4D-6640-4657-BD72-5F4E0852873A}"/>
              </a:ext>
            </a:extLst>
          </p:cNvPr>
          <p:cNvCxnSpPr>
            <a:cxnSpLocks/>
          </p:cNvCxnSpPr>
          <p:nvPr userDrawn="1"/>
        </p:nvCxnSpPr>
        <p:spPr bwMode="gray">
          <a:xfrm>
            <a:off x="917820" y="4931714"/>
            <a:ext cx="0" cy="77787"/>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 name="Text"/>
          <p:cNvSpPr>
            <a:spLocks noGrp="1"/>
          </p:cNvSpPr>
          <p:nvPr>
            <p:ph type="body" idx="1"/>
          </p:nvPr>
        </p:nvSpPr>
        <p:spPr bwMode="gray">
          <a:xfrm>
            <a:off x="449818" y="1020969"/>
            <a:ext cx="7172684" cy="3495470"/>
          </a:xfrm>
          <a:prstGeom prst="rect">
            <a:avLst/>
          </a:prstGeom>
        </p:spPr>
        <p:txBody>
          <a:bodyPr vert="horz" lIns="0" tIns="0" rIns="72000" bIns="0" rtlCol="0">
            <a:noAutofit/>
          </a:bodyPr>
          <a:lstStyle/>
          <a:p>
            <a:pPr lvl="0"/>
            <a:r>
              <a:rPr lang="en-GB" noProof="0"/>
              <a:t>Click to add text</a:t>
            </a:r>
          </a:p>
          <a:p>
            <a:pPr lvl="1">
              <a:buClr>
                <a:schemeClr val="accent1"/>
              </a:buClr>
            </a:pPr>
            <a:r>
              <a:rPr lang="en-GB" noProof="0"/>
              <a:t>Second level</a:t>
            </a:r>
          </a:p>
          <a:p>
            <a:pPr lvl="2">
              <a:buClr>
                <a:schemeClr val="accent1"/>
              </a:buClr>
            </a:pPr>
            <a:r>
              <a:rPr lang="en-GB" noProof="0"/>
              <a:t>Third level</a:t>
            </a:r>
          </a:p>
        </p:txBody>
      </p:sp>
      <p:sp>
        <p:nvSpPr>
          <p:cNvPr id="22" name="Headline">
            <a:extLst>
              <a:ext uri="{FF2B5EF4-FFF2-40B4-BE49-F238E27FC236}">
                <a16:creationId xmlns:a16="http://schemas.microsoft.com/office/drawing/2014/main" id="{288DB87F-225C-44F9-8B2F-85DB9A3E0803}"/>
              </a:ext>
            </a:extLst>
          </p:cNvPr>
          <p:cNvSpPr>
            <a:spLocks noGrp="1"/>
          </p:cNvSpPr>
          <p:nvPr>
            <p:ph type="title"/>
          </p:nvPr>
        </p:nvSpPr>
        <p:spPr bwMode="gray">
          <a:xfrm>
            <a:off x="449817" y="240212"/>
            <a:ext cx="7172684" cy="540544"/>
          </a:xfrm>
          <a:prstGeom prst="rect">
            <a:avLst/>
          </a:prstGeom>
        </p:spPr>
        <p:txBody>
          <a:bodyPr vert="horz" lIns="0" tIns="0" rIns="72000" bIns="0" rtlCol="0" anchor="b">
            <a:noAutofit/>
          </a:bodyPr>
          <a:lstStyle/>
          <a:p>
            <a:r>
              <a:rPr lang="en-GB"/>
              <a:t>Click to edit headline</a:t>
            </a:r>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14" r:id="rId2"/>
    <p:sldLayoutId id="2147483815" r:id="rId3"/>
    <p:sldLayoutId id="2147483818" r:id="rId4"/>
    <p:sldLayoutId id="2147483819" r:id="rId5"/>
    <p:sldLayoutId id="2147483858" r:id="rId6"/>
    <p:sldLayoutId id="2147483859" r:id="rId7"/>
    <p:sldLayoutId id="2147483824" r:id="rId8"/>
    <p:sldLayoutId id="2147483822" r:id="rId9"/>
    <p:sldLayoutId id="2147483823" r:id="rId10"/>
    <p:sldLayoutId id="2147483821" r:id="rId11"/>
    <p:sldLayoutId id="2147483826" r:id="rId12"/>
    <p:sldLayoutId id="2147483827" r:id="rId13"/>
    <p:sldLayoutId id="2147483825" r:id="rId14"/>
    <p:sldLayoutId id="2147483829" r:id="rId15"/>
    <p:sldLayoutId id="2147483838" r:id="rId16"/>
    <p:sldLayoutId id="2147483832" r:id="rId17"/>
    <p:sldLayoutId id="2147483828" r:id="rId18"/>
    <p:sldLayoutId id="2147483830" r:id="rId19"/>
    <p:sldLayoutId id="2147483831" r:id="rId20"/>
    <p:sldLayoutId id="2147483834" r:id="rId21"/>
    <p:sldLayoutId id="2147483835" r:id="rId22"/>
    <p:sldLayoutId id="2147483836" r:id="rId23"/>
    <p:sldLayoutId id="2147483837" r:id="rId24"/>
    <p:sldLayoutId id="2147483839" r:id="rId25"/>
    <p:sldLayoutId id="2147483852" r:id="rId26"/>
    <p:sldLayoutId id="2147483843" r:id="rId27"/>
    <p:sldLayoutId id="2147483847" r:id="rId28"/>
    <p:sldLayoutId id="2147483846" r:id="rId29"/>
    <p:sldLayoutId id="2147483841" r:id="rId30"/>
    <p:sldLayoutId id="2147483842" r:id="rId31"/>
    <p:sldLayoutId id="2147483857" r:id="rId32"/>
    <p:sldLayoutId id="2147483856" r:id="rId33"/>
    <p:sldLayoutId id="2147483840" r:id="rId34"/>
    <p:sldLayoutId id="2147483860" r:id="rId35"/>
    <p:sldLayoutId id="2147483861" r:id="rId36"/>
  </p:sldLayoutIdLst>
  <p:transition>
    <p:fade/>
  </p:transition>
  <p:hf hdr="0"/>
  <p:txStyles>
    <p:title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1200" kern="1200" dirty="0" smtClean="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dirty="0" smtClean="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dirty="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8.wdp"/><Relationship Id="rId18" Type="http://schemas.openxmlformats.org/officeDocument/2006/relationships/package" Target="../embeddings/Microsoft_Word_Document8.docx"/><Relationship Id="rId26" Type="http://schemas.openxmlformats.org/officeDocument/2006/relationships/package" Target="../embeddings/Microsoft_Word_Document12.docx"/><Relationship Id="rId3" Type="http://schemas.openxmlformats.org/officeDocument/2006/relationships/notesSlide" Target="../notesSlides/notesSlide3.xml"/><Relationship Id="rId21" Type="http://schemas.openxmlformats.org/officeDocument/2006/relationships/image" Target="../media/image52.wmf"/><Relationship Id="rId7" Type="http://schemas.microsoft.com/office/2007/relationships/hdphoto" Target="../media/hdphoto5.wdp"/><Relationship Id="rId12" Type="http://schemas.openxmlformats.org/officeDocument/2006/relationships/image" Target="../media/image36.png"/><Relationship Id="rId17" Type="http://schemas.openxmlformats.org/officeDocument/2006/relationships/image" Target="../media/image50.wmf"/><Relationship Id="rId25" Type="http://schemas.openxmlformats.org/officeDocument/2006/relationships/image" Target="../media/image54.wmf"/><Relationship Id="rId33" Type="http://schemas.openxmlformats.org/officeDocument/2006/relationships/image" Target="../media/image58.wmf"/><Relationship Id="rId2" Type="http://schemas.openxmlformats.org/officeDocument/2006/relationships/slideLayout" Target="../slideLayouts/slideLayout16.xml"/><Relationship Id="rId16" Type="http://schemas.openxmlformats.org/officeDocument/2006/relationships/package" Target="../embeddings/Microsoft_Word_Document7.docx"/><Relationship Id="rId20" Type="http://schemas.openxmlformats.org/officeDocument/2006/relationships/package" Target="../embeddings/Microsoft_Word_Document9.docx"/><Relationship Id="rId29" Type="http://schemas.openxmlformats.org/officeDocument/2006/relationships/image" Target="../media/image56.wmf"/><Relationship Id="rId1" Type="http://schemas.openxmlformats.org/officeDocument/2006/relationships/vmlDrawing" Target="../drawings/vmlDrawing2.vml"/><Relationship Id="rId6" Type="http://schemas.openxmlformats.org/officeDocument/2006/relationships/image" Target="../media/image33.png"/><Relationship Id="rId11" Type="http://schemas.microsoft.com/office/2007/relationships/hdphoto" Target="../media/hdphoto7.wdp"/><Relationship Id="rId24" Type="http://schemas.openxmlformats.org/officeDocument/2006/relationships/package" Target="../embeddings/Microsoft_Word_Document11.docx"/><Relationship Id="rId32" Type="http://schemas.openxmlformats.org/officeDocument/2006/relationships/package" Target="../embeddings/Microsoft_Word_Document15.docx"/><Relationship Id="rId5" Type="http://schemas.microsoft.com/office/2007/relationships/hdphoto" Target="../media/hdphoto4.wdp"/><Relationship Id="rId15" Type="http://schemas.openxmlformats.org/officeDocument/2006/relationships/image" Target="../media/image49.wmf"/><Relationship Id="rId23" Type="http://schemas.openxmlformats.org/officeDocument/2006/relationships/image" Target="../media/image53.wmf"/><Relationship Id="rId28" Type="http://schemas.openxmlformats.org/officeDocument/2006/relationships/package" Target="../embeddings/Microsoft_Word_Document13.docx"/><Relationship Id="rId10" Type="http://schemas.openxmlformats.org/officeDocument/2006/relationships/image" Target="../media/image35.png"/><Relationship Id="rId19" Type="http://schemas.openxmlformats.org/officeDocument/2006/relationships/image" Target="../media/image51.wmf"/><Relationship Id="rId31" Type="http://schemas.openxmlformats.org/officeDocument/2006/relationships/image" Target="../media/image57.wmf"/><Relationship Id="rId4" Type="http://schemas.openxmlformats.org/officeDocument/2006/relationships/image" Target="../media/image32.png"/><Relationship Id="rId9" Type="http://schemas.microsoft.com/office/2007/relationships/hdphoto" Target="../media/hdphoto6.wdp"/><Relationship Id="rId14" Type="http://schemas.openxmlformats.org/officeDocument/2006/relationships/package" Target="../embeddings/Microsoft_Word_Document6.docx"/><Relationship Id="rId22" Type="http://schemas.openxmlformats.org/officeDocument/2006/relationships/package" Target="../embeddings/Microsoft_Word_Document10.docx"/><Relationship Id="rId27" Type="http://schemas.openxmlformats.org/officeDocument/2006/relationships/image" Target="../media/image55.wmf"/><Relationship Id="rId30" Type="http://schemas.openxmlformats.org/officeDocument/2006/relationships/package" Target="../embeddings/Microsoft_Word_Document14.docx"/></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13.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oleObject" Target="../embeddings/oleObject1.bin"/><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8.wdp"/><Relationship Id="rId2" Type="http://schemas.openxmlformats.org/officeDocument/2006/relationships/slideLayout" Target="../slideLayouts/slideLayout16.xml"/><Relationship Id="rId1" Type="http://schemas.openxmlformats.org/officeDocument/2006/relationships/vmlDrawing" Target="../drawings/vmlDrawing3.vml"/><Relationship Id="rId6" Type="http://schemas.microsoft.com/office/2007/relationships/hdphoto" Target="../media/hdphoto5.wdp"/><Relationship Id="rId11" Type="http://schemas.openxmlformats.org/officeDocument/2006/relationships/image" Target="../media/image36.png"/><Relationship Id="rId5" Type="http://schemas.openxmlformats.org/officeDocument/2006/relationships/image" Target="../media/image33.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35.png"/><Relationship Id="rId14" Type="http://schemas.openxmlformats.org/officeDocument/2006/relationships/image" Target="../media/image59.wmf"/></Relationships>
</file>

<file path=ppt/slides/_rels/slide1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package" Target="../embeddings/Microsoft_PowerPoint_Presentation.pptx"/><Relationship Id="rId18" Type="http://schemas.openxmlformats.org/officeDocument/2006/relationships/image" Target="../media/image61.wmf"/><Relationship Id="rId3" Type="http://schemas.openxmlformats.org/officeDocument/2006/relationships/image" Target="../media/image32.png"/><Relationship Id="rId7" Type="http://schemas.openxmlformats.org/officeDocument/2006/relationships/image" Target="../media/image34.png"/><Relationship Id="rId12" Type="http://schemas.microsoft.com/office/2007/relationships/hdphoto" Target="../media/hdphoto8.wdp"/><Relationship Id="rId17" Type="http://schemas.openxmlformats.org/officeDocument/2006/relationships/package" Target="../embeddings/Microsoft_PowerPoint_Presentation16.pptx"/><Relationship Id="rId2" Type="http://schemas.openxmlformats.org/officeDocument/2006/relationships/slideLayout" Target="../slideLayouts/slideLayout16.xml"/><Relationship Id="rId16" Type="http://schemas.openxmlformats.org/officeDocument/2006/relationships/image" Target="../media/image64.jpeg"/><Relationship Id="rId20" Type="http://schemas.openxmlformats.org/officeDocument/2006/relationships/image" Target="../media/image62.wmf"/><Relationship Id="rId1" Type="http://schemas.openxmlformats.org/officeDocument/2006/relationships/vmlDrawing" Target="../drawings/vmlDrawing4.vml"/><Relationship Id="rId6" Type="http://schemas.microsoft.com/office/2007/relationships/hdphoto" Target="../media/hdphoto5.wdp"/><Relationship Id="rId11" Type="http://schemas.openxmlformats.org/officeDocument/2006/relationships/image" Target="../media/image36.png"/><Relationship Id="rId5" Type="http://schemas.openxmlformats.org/officeDocument/2006/relationships/image" Target="../media/image33.png"/><Relationship Id="rId15" Type="http://schemas.openxmlformats.org/officeDocument/2006/relationships/image" Target="../media/image63.jpeg"/><Relationship Id="rId10" Type="http://schemas.microsoft.com/office/2007/relationships/hdphoto" Target="../media/hdphoto7.wdp"/><Relationship Id="rId19" Type="http://schemas.openxmlformats.org/officeDocument/2006/relationships/oleObject" Target="../embeddings/oleObject2.bin"/><Relationship Id="rId4" Type="http://schemas.microsoft.com/office/2007/relationships/hdphoto" Target="../media/hdphoto4.wdp"/><Relationship Id="rId9" Type="http://schemas.openxmlformats.org/officeDocument/2006/relationships/image" Target="../media/image35.png"/><Relationship Id="rId14" Type="http://schemas.openxmlformats.org/officeDocument/2006/relationships/image" Target="../media/image60.wmf"/></Relationships>
</file>

<file path=ppt/slides/_rels/slide15.xml.rels><?xml version="1.0" encoding="UTF-8" standalone="yes"?>
<Relationships xmlns="http://schemas.openxmlformats.org/package/2006/relationships"><Relationship Id="rId8" Type="http://schemas.openxmlformats.org/officeDocument/2006/relationships/hyperlink" Target="https://www.linkedin.com/in/gregorykirimi/" TargetMode="External"/><Relationship Id="rId13" Type="http://schemas.openxmlformats.org/officeDocument/2006/relationships/image" Target="../media/image70.png"/><Relationship Id="rId3" Type="http://schemas.openxmlformats.org/officeDocument/2006/relationships/image" Target="../media/image65.jpeg"/><Relationship Id="rId7" Type="http://schemas.openxmlformats.org/officeDocument/2006/relationships/image" Target="../media/image67.jpeg"/><Relationship Id="rId12" Type="http://schemas.openxmlformats.org/officeDocument/2006/relationships/hyperlink" Target="https://www.linkedin.com/in/ruth-dorine-awino-891422170/" TargetMode="External"/><Relationship Id="rId2" Type="http://schemas.openxmlformats.org/officeDocument/2006/relationships/hyperlink" Target="https://www.linkedin.com/in/armando-ts%C3%AAlo-778809b8/" TargetMode="External"/><Relationship Id="rId1" Type="http://schemas.openxmlformats.org/officeDocument/2006/relationships/slideLayout" Target="../slideLayouts/slideLayout36.xml"/><Relationship Id="rId6" Type="http://schemas.openxmlformats.org/officeDocument/2006/relationships/hyperlink" Target="https://www.linkedin.com/in/lukas-marx-b9108296/" TargetMode="External"/><Relationship Id="rId11" Type="http://schemas.openxmlformats.org/officeDocument/2006/relationships/image" Target="../media/image69.jpeg"/><Relationship Id="rId5" Type="http://schemas.openxmlformats.org/officeDocument/2006/relationships/image" Target="../media/image66.jpeg"/><Relationship Id="rId10" Type="http://schemas.openxmlformats.org/officeDocument/2006/relationships/hyperlink" Target="https://www.linkedin.com/in/ouandaogo-flavienne-35980536/" TargetMode="External"/><Relationship Id="rId4" Type="http://schemas.openxmlformats.org/officeDocument/2006/relationships/hyperlink" Target="https://www.linkedin.com/in/regina-gunda-7b9897106/" TargetMode="External"/><Relationship Id="rId9" Type="http://schemas.openxmlformats.org/officeDocument/2006/relationships/image" Target="../media/image68.jpeg"/></Relationships>
</file>

<file path=ppt/slides/_rels/slide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slide" Target="slide14.xml"/><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slide" Target="slide11.xml"/><Relationship Id="rId11" Type="http://schemas.openxmlformats.org/officeDocument/2006/relationships/image" Target="../media/image30.png"/><Relationship Id="rId5" Type="http://schemas.openxmlformats.org/officeDocument/2006/relationships/slide" Target="slide9.xml"/><Relationship Id="rId10" Type="http://schemas.openxmlformats.org/officeDocument/2006/relationships/image" Target="../media/image29.png"/><Relationship Id="rId4" Type="http://schemas.openxmlformats.org/officeDocument/2006/relationships/slide" Target="slide4.xml"/><Relationship Id="rId9" Type="http://schemas.openxmlformats.org/officeDocument/2006/relationships/image" Target="../media/image28.png"/></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hyperlink" Target="https://www.youtube.com/watch?v=TC6-7ow-gJg" TargetMode="External"/><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hyperlink" Target="https://www.snrd-africa.net/matched-connecting-youth-to-rural-employment-opportunities/" TargetMode="External"/><Relationship Id="rId2" Type="http://schemas.openxmlformats.org/officeDocument/2006/relationships/image" Target="../media/image32.png"/><Relationship Id="rId16" Type="http://schemas.openxmlformats.org/officeDocument/2006/relationships/image" Target="../media/image39.jpe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5" Type="http://schemas.openxmlformats.org/officeDocument/2006/relationships/image" Target="../media/image38.jpeg"/><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 Id="rId14" Type="http://schemas.openxmlformats.org/officeDocument/2006/relationships/image" Target="../media/image37.png"/></Relationships>
</file>

<file path=ppt/slides/_rels/slide4.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1.jpeg"/><Relationship Id="rId3" Type="http://schemas.microsoft.com/office/2007/relationships/hdphoto" Target="../media/hdphoto4.wdp"/><Relationship Id="rId7" Type="http://schemas.microsoft.com/office/2007/relationships/hdphoto" Target="../media/hdphoto6.wdp"/><Relationship Id="rId12" Type="http://schemas.openxmlformats.org/officeDocument/2006/relationships/image" Target="../media/image40.jpe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4.pn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36.png"/><Relationship Id="rId4" Type="http://schemas.openxmlformats.org/officeDocument/2006/relationships/image" Target="../media/image33.png"/><Relationship Id="rId9" Type="http://schemas.microsoft.com/office/2007/relationships/hdphoto" Target="../media/hdphoto7.wdp"/></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microsoft.com/office/2007/relationships/hdphoto" Target="../media/hdphoto8.wdp"/><Relationship Id="rId18" Type="http://schemas.openxmlformats.org/officeDocument/2006/relationships/package" Target="../embeddings/Microsoft_Word_Document1.docx"/><Relationship Id="rId26" Type="http://schemas.openxmlformats.org/officeDocument/2006/relationships/package" Target="../embeddings/Microsoft_Excel_Worksheet5.xlsx"/><Relationship Id="rId3" Type="http://schemas.openxmlformats.org/officeDocument/2006/relationships/notesSlide" Target="../notesSlides/notesSlide2.xml"/><Relationship Id="rId21" Type="http://schemas.openxmlformats.org/officeDocument/2006/relationships/image" Target="../media/image45.wmf"/><Relationship Id="rId7" Type="http://schemas.microsoft.com/office/2007/relationships/hdphoto" Target="../media/hdphoto5.wdp"/><Relationship Id="rId12" Type="http://schemas.openxmlformats.org/officeDocument/2006/relationships/image" Target="../media/image36.png"/><Relationship Id="rId17" Type="http://schemas.openxmlformats.org/officeDocument/2006/relationships/image" Target="../media/image43.wmf"/><Relationship Id="rId25" Type="http://schemas.openxmlformats.org/officeDocument/2006/relationships/image" Target="../media/image47.wmf"/><Relationship Id="rId2" Type="http://schemas.openxmlformats.org/officeDocument/2006/relationships/slideLayout" Target="../slideLayouts/slideLayout16.xml"/><Relationship Id="rId16" Type="http://schemas.openxmlformats.org/officeDocument/2006/relationships/package" Target="../embeddings/Microsoft_Word_Document.docx"/><Relationship Id="rId20" Type="http://schemas.openxmlformats.org/officeDocument/2006/relationships/package" Target="../embeddings/Microsoft_Word_Document2.docx"/><Relationship Id="rId1" Type="http://schemas.openxmlformats.org/officeDocument/2006/relationships/vmlDrawing" Target="../drawings/vmlDrawing1.vml"/><Relationship Id="rId6" Type="http://schemas.openxmlformats.org/officeDocument/2006/relationships/image" Target="../media/image33.png"/><Relationship Id="rId11" Type="http://schemas.microsoft.com/office/2007/relationships/hdphoto" Target="../media/hdphoto7.wdp"/><Relationship Id="rId24" Type="http://schemas.openxmlformats.org/officeDocument/2006/relationships/package" Target="../embeddings/Microsoft_Excel_Worksheet4.xlsx"/><Relationship Id="rId5" Type="http://schemas.microsoft.com/office/2007/relationships/hdphoto" Target="../media/hdphoto4.wdp"/><Relationship Id="rId15" Type="http://schemas.openxmlformats.org/officeDocument/2006/relationships/image" Target="../media/image42.wmf"/><Relationship Id="rId23" Type="http://schemas.openxmlformats.org/officeDocument/2006/relationships/image" Target="../media/image46.wmf"/><Relationship Id="rId10" Type="http://schemas.openxmlformats.org/officeDocument/2006/relationships/image" Target="../media/image35.png"/><Relationship Id="rId19" Type="http://schemas.openxmlformats.org/officeDocument/2006/relationships/image" Target="../media/image44.wmf"/><Relationship Id="rId4" Type="http://schemas.openxmlformats.org/officeDocument/2006/relationships/image" Target="../media/image32.png"/><Relationship Id="rId9" Type="http://schemas.microsoft.com/office/2007/relationships/hdphoto" Target="../media/hdphoto6.wdp"/><Relationship Id="rId14" Type="http://schemas.openxmlformats.org/officeDocument/2006/relationships/package" Target="../embeddings/Microsoft_Excel_Worksheet.xlsx"/><Relationship Id="rId22" Type="http://schemas.openxmlformats.org/officeDocument/2006/relationships/package" Target="../embeddings/Microsoft_Word_Document3.docx"/><Relationship Id="rId27" Type="http://schemas.openxmlformats.org/officeDocument/2006/relationships/image" Target="../media/image4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41454ACD-961E-4B3F-BFF2-4F57859A7FCF}"/>
              </a:ext>
            </a:extLst>
          </p:cNvPr>
          <p:cNvPicPr>
            <a:picLocks noGrp="1" noChangeAspect="1"/>
          </p:cNvPicPr>
          <p:nvPr>
            <p:ph type="pic" sz="quarter" idx="11"/>
          </p:nvPr>
        </p:nvPicPr>
        <p:blipFill rotWithShape="1">
          <a:blip r:embed="rId2" cstate="screen">
            <a:extLst>
              <a:ext uri="{28A0092B-C50C-407E-A947-70E740481C1C}">
                <a14:useLocalDpi xmlns:a14="http://schemas.microsoft.com/office/drawing/2010/main"/>
              </a:ext>
            </a:extLst>
          </a:blip>
          <a:srcRect/>
          <a:stretch/>
        </p:blipFill>
        <p:spPr>
          <a:xfrm flipH="1">
            <a:off x="123135" y="123825"/>
            <a:ext cx="8893865" cy="3541395"/>
          </a:xfrm>
        </p:spPr>
      </p:pic>
      <p:sp>
        <p:nvSpPr>
          <p:cNvPr id="3" name="Titel 2">
            <a:extLst>
              <a:ext uri="{FF2B5EF4-FFF2-40B4-BE49-F238E27FC236}">
                <a16:creationId xmlns:a16="http://schemas.microsoft.com/office/drawing/2014/main" id="{03D07FE4-5D4B-49A2-9A5F-4FDCD47645A8}"/>
              </a:ext>
            </a:extLst>
          </p:cNvPr>
          <p:cNvSpPr>
            <a:spLocks noGrp="1"/>
          </p:cNvSpPr>
          <p:nvPr>
            <p:ph type="title"/>
          </p:nvPr>
        </p:nvSpPr>
        <p:spPr>
          <a:xfrm>
            <a:off x="125067" y="635156"/>
            <a:ext cx="8893865" cy="3030064"/>
          </a:xfrm>
        </p:spPr>
        <p:txBody>
          <a:bodyPr/>
          <a:lstStyle/>
          <a:p>
            <a:r>
              <a:rPr lang="en-US" dirty="0"/>
              <a:t>Monitoring of Participation and Results</a:t>
            </a:r>
            <a:br>
              <a:rPr lang="en-US" dirty="0"/>
            </a:br>
            <a:r>
              <a:rPr lang="en-US" dirty="0"/>
              <a:t>of (rural) Job and Opportunity Fairs</a:t>
            </a:r>
          </a:p>
        </p:txBody>
      </p:sp>
      <p:sp>
        <p:nvSpPr>
          <p:cNvPr id="4" name="Textplatzhalter 3">
            <a:extLst>
              <a:ext uri="{FF2B5EF4-FFF2-40B4-BE49-F238E27FC236}">
                <a16:creationId xmlns:a16="http://schemas.microsoft.com/office/drawing/2014/main" id="{D78BE302-5F4D-470C-BDD9-DEBDF243E826}"/>
              </a:ext>
            </a:extLst>
          </p:cNvPr>
          <p:cNvSpPr>
            <a:spLocks noGrp="1"/>
          </p:cNvSpPr>
          <p:nvPr>
            <p:ph type="body" sz="quarter" idx="10"/>
          </p:nvPr>
        </p:nvSpPr>
        <p:spPr>
          <a:xfrm>
            <a:off x="699848" y="2775458"/>
            <a:ext cx="7970837" cy="592470"/>
          </a:xfrm>
        </p:spPr>
        <p:txBody>
          <a:bodyPr vert="horz" lIns="0" tIns="0" rIns="72000" bIns="0" rtlCol="0" anchor="t">
            <a:spAutoFit/>
          </a:bodyPr>
          <a:lstStyle/>
          <a:p>
            <a:r>
              <a:rPr lang="de-DE" dirty="0"/>
              <a:t>A </a:t>
            </a:r>
            <a:r>
              <a:rPr lang="de-DE" dirty="0" err="1"/>
              <a:t>Practical</a:t>
            </a:r>
            <a:r>
              <a:rPr lang="de-DE" dirty="0"/>
              <a:t> </a:t>
            </a:r>
            <a:r>
              <a:rPr lang="de-DE" dirty="0" err="1"/>
              <a:t>How</a:t>
            </a:r>
            <a:r>
              <a:rPr lang="de-DE" dirty="0"/>
              <a:t>-To-Guide</a:t>
            </a:r>
          </a:p>
          <a:p>
            <a:r>
              <a:rPr lang="de-DE" dirty="0" err="1">
                <a:solidFill>
                  <a:schemeClr val="accent1"/>
                </a:solidFill>
              </a:rPr>
              <a:t>by</a:t>
            </a:r>
            <a:r>
              <a:rPr lang="de-DE" dirty="0">
                <a:solidFill>
                  <a:schemeClr val="accent1"/>
                </a:solidFill>
              </a:rPr>
              <a:t> </a:t>
            </a:r>
            <a:r>
              <a:rPr lang="de-DE" dirty="0" err="1">
                <a:solidFill>
                  <a:schemeClr val="accent1"/>
                </a:solidFill>
              </a:rPr>
              <a:t>the</a:t>
            </a:r>
            <a:r>
              <a:rPr lang="de-DE" dirty="0">
                <a:solidFill>
                  <a:schemeClr val="accent1"/>
                </a:solidFill>
              </a:rPr>
              <a:t> Global Project „Rural Youth </a:t>
            </a:r>
            <a:r>
              <a:rPr lang="de-DE" dirty="0" err="1">
                <a:solidFill>
                  <a:schemeClr val="accent1"/>
                </a:solidFill>
              </a:rPr>
              <a:t>Employment</a:t>
            </a:r>
            <a:r>
              <a:rPr lang="de-DE" dirty="0">
                <a:solidFill>
                  <a:schemeClr val="accent1"/>
                </a:solidFill>
              </a:rPr>
              <a:t>“</a:t>
            </a:r>
          </a:p>
        </p:txBody>
      </p:sp>
      <p:pic>
        <p:nvPicPr>
          <p:cNvPr id="8" name="logo">
            <a:extLst>
              <a:ext uri="{FF2B5EF4-FFF2-40B4-BE49-F238E27FC236}">
                <a16:creationId xmlns:a16="http://schemas.microsoft.com/office/drawing/2014/main" id="{0125D730-B938-4C49-AF50-D28909464BB0}"/>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8000"/>
                    </a14:imgEffect>
                  </a14:imgLayer>
                </a14:imgProps>
              </a:ext>
              <a:ext uri="{28A0092B-C50C-407E-A947-70E740481C1C}">
                <a14:useLocalDpi xmlns:a14="http://schemas.microsoft.com/office/drawing/2010/main"/>
              </a:ext>
            </a:extLst>
          </a:blip>
          <a:stretch>
            <a:fillRect/>
          </a:stretch>
        </p:blipFill>
        <p:spPr bwMode="gray">
          <a:xfrm>
            <a:off x="8207236" y="4804256"/>
            <a:ext cx="780502" cy="215419"/>
          </a:xfrm>
          <a:prstGeom prst="rect">
            <a:avLst/>
          </a:prstGeom>
        </p:spPr>
      </p:pic>
      <p:sp>
        <p:nvSpPr>
          <p:cNvPr id="5" name="AutoShape 2">
            <a:extLst>
              <a:ext uri="{FF2B5EF4-FFF2-40B4-BE49-F238E27FC236}">
                <a16:creationId xmlns:a16="http://schemas.microsoft.com/office/drawing/2014/main" id="{23C15DD2-47E9-487D-BA01-61C9E339859E}"/>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6" name="Grafik 15">
            <a:extLst>
              <a:ext uri="{FF2B5EF4-FFF2-40B4-BE49-F238E27FC236}">
                <a16:creationId xmlns:a16="http://schemas.microsoft.com/office/drawing/2014/main" id="{11B04BD1-9775-4D1B-A89A-BC2A0CE785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757" y="4002504"/>
            <a:ext cx="3295926" cy="1017171"/>
          </a:xfrm>
          <a:prstGeom prst="rect">
            <a:avLst/>
          </a:prstGeom>
        </p:spPr>
      </p:pic>
      <p:pic>
        <p:nvPicPr>
          <p:cNvPr id="10" name="Grafik 9">
            <a:extLst>
              <a:ext uri="{FF2B5EF4-FFF2-40B4-BE49-F238E27FC236}">
                <a16:creationId xmlns:a16="http://schemas.microsoft.com/office/drawing/2014/main" id="{59BE6C45-CCCD-4A56-A197-0C84546B1172}"/>
              </a:ext>
            </a:extLst>
          </p:cNvPr>
          <p:cNvPicPr>
            <a:picLocks noChangeAspect="1"/>
          </p:cNvPicPr>
          <p:nvPr/>
        </p:nvPicPr>
        <p:blipFill>
          <a:blip r:embed="rId6"/>
          <a:stretch>
            <a:fillRect/>
          </a:stretch>
        </p:blipFill>
        <p:spPr>
          <a:xfrm rot="1174289">
            <a:off x="7542542" y="319883"/>
            <a:ext cx="1177621" cy="1080000"/>
          </a:xfrm>
          <a:prstGeom prst="rect">
            <a:avLst/>
          </a:prstGeom>
          <a:effectLst>
            <a:outerShdw blurRad="63500" sx="102000" sy="102000" algn="ctr" rotWithShape="0">
              <a:prstClr val="black">
                <a:alpha val="40000"/>
              </a:prstClr>
            </a:outerShdw>
          </a:effectLst>
        </p:spPr>
      </p:pic>
      <p:pic>
        <p:nvPicPr>
          <p:cNvPr id="7" name="Grafik 6" descr="Ein Bild, das Grafiken, Logo, Schrift, Grafikdesign enthält.&#10;&#10;Automatisch generierte Beschreibung">
            <a:extLst>
              <a:ext uri="{FF2B5EF4-FFF2-40B4-BE49-F238E27FC236}">
                <a16:creationId xmlns:a16="http://schemas.microsoft.com/office/drawing/2014/main" id="{3E509C0F-8D01-4C5E-B2C3-17966726C10E}"/>
              </a:ext>
            </a:extLst>
          </p:cNvPr>
          <p:cNvPicPr>
            <a:picLocks noChangeAspect="1"/>
          </p:cNvPicPr>
          <p:nvPr/>
        </p:nvPicPr>
        <p:blipFill>
          <a:blip r:embed="rId7"/>
          <a:stretch>
            <a:fillRect/>
          </a:stretch>
        </p:blipFill>
        <p:spPr>
          <a:xfrm>
            <a:off x="7052129" y="4472668"/>
            <a:ext cx="1079223" cy="602109"/>
          </a:xfrm>
          <a:prstGeom prst="rect">
            <a:avLst/>
          </a:prstGeom>
        </p:spPr>
      </p:pic>
    </p:spTree>
    <p:extLst>
      <p:ext uri="{BB962C8B-B14F-4D97-AF65-F5344CB8AC3E}">
        <p14:creationId xmlns:p14="http://schemas.microsoft.com/office/powerpoint/2010/main" val="496601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These are tools you can use to collect data after the job fair. </a:t>
            </a:r>
            <a:br>
              <a:rPr lang="en-GB"/>
            </a:br>
            <a:r>
              <a:rPr lang="en-GB"/>
              <a:t>All tools need to be adapted to the actual fair.</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3"/>
                </a:solidFill>
                <a:latin typeface="+mn-lt"/>
              </a:rPr>
              <a:t>What tools to use?</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10</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8" cstate="screen">
            <a:duotone>
              <a:prstClr val="black"/>
              <a:schemeClr val="accent3">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graphicFrame>
        <p:nvGraphicFramePr>
          <p:cNvPr id="2" name="Tabelle 2">
            <a:extLst>
              <a:ext uri="{FF2B5EF4-FFF2-40B4-BE49-F238E27FC236}">
                <a16:creationId xmlns:a16="http://schemas.microsoft.com/office/drawing/2014/main" id="{CBAA251E-254D-4C9B-AB39-6A7FB36D3A4A}"/>
              </a:ext>
            </a:extLst>
          </p:cNvPr>
          <p:cNvGraphicFramePr>
            <a:graphicFrameLocks noGrp="1"/>
          </p:cNvGraphicFramePr>
          <p:nvPr>
            <p:extLst>
              <p:ext uri="{D42A27DB-BD31-4B8C-83A1-F6EECF244321}">
                <p14:modId xmlns:p14="http://schemas.microsoft.com/office/powerpoint/2010/main" val="3911455109"/>
              </p:ext>
            </p:extLst>
          </p:nvPr>
        </p:nvGraphicFramePr>
        <p:xfrm>
          <a:off x="449263" y="1042123"/>
          <a:ext cx="8567736" cy="3430368"/>
        </p:xfrm>
        <a:graphic>
          <a:graphicData uri="http://schemas.openxmlformats.org/drawingml/2006/table">
            <a:tbl>
              <a:tblPr firstRow="1" bandRow="1">
                <a:tableStyleId>{EB344D84-9AFB-497E-A393-DC336BA19D2E}</a:tableStyleId>
              </a:tblPr>
              <a:tblGrid>
                <a:gridCol w="2073680">
                  <a:extLst>
                    <a:ext uri="{9D8B030D-6E8A-4147-A177-3AD203B41FA5}">
                      <a16:colId xmlns:a16="http://schemas.microsoft.com/office/drawing/2014/main" val="419727578"/>
                    </a:ext>
                  </a:extLst>
                </a:gridCol>
                <a:gridCol w="3357250">
                  <a:extLst>
                    <a:ext uri="{9D8B030D-6E8A-4147-A177-3AD203B41FA5}">
                      <a16:colId xmlns:a16="http://schemas.microsoft.com/office/drawing/2014/main" val="2038228098"/>
                    </a:ext>
                  </a:extLst>
                </a:gridCol>
                <a:gridCol w="3136806">
                  <a:extLst>
                    <a:ext uri="{9D8B030D-6E8A-4147-A177-3AD203B41FA5}">
                      <a16:colId xmlns:a16="http://schemas.microsoft.com/office/drawing/2014/main" val="1252315306"/>
                    </a:ext>
                  </a:extLst>
                </a:gridCol>
              </a:tblGrid>
              <a:tr h="416743">
                <a:tc>
                  <a:txBody>
                    <a:bodyPr/>
                    <a:lstStyle/>
                    <a:p>
                      <a:r>
                        <a:rPr lang="en-GB" sz="1200" noProof="0"/>
                        <a:t>Tool</a:t>
                      </a:r>
                      <a:endParaRPr lang="en-GB" sz="1200" noProof="0">
                        <a:latin typeface="+mj-lt"/>
                      </a:endParaRPr>
                    </a:p>
                  </a:txBody>
                  <a:tcPr/>
                </a:tc>
                <a:tc>
                  <a:txBody>
                    <a:bodyPr/>
                    <a:lstStyle/>
                    <a:p>
                      <a:r>
                        <a:rPr lang="en-GB" sz="1200" b="1" kern="1200" noProof="0">
                          <a:solidFill>
                            <a:schemeClr val="lt1"/>
                          </a:solidFill>
                        </a:rPr>
                        <a:t>Link to tools</a:t>
                      </a:r>
                      <a:br>
                        <a:rPr lang="en-GB" sz="1200" b="1" kern="1200" noProof="0">
                          <a:solidFill>
                            <a:schemeClr val="lt1"/>
                          </a:solidFill>
                        </a:rPr>
                      </a:br>
                      <a:r>
                        <a:rPr lang="en-GB" sz="1200" b="0" kern="1200" noProof="0">
                          <a:solidFill>
                            <a:schemeClr val="lt1"/>
                          </a:solidFill>
                        </a:rPr>
                        <a:t>Double click on the icon top open</a:t>
                      </a:r>
                      <a:endParaRPr lang="en-GB" sz="1200" b="0" kern="1200" noProof="0">
                        <a:solidFill>
                          <a:schemeClr val="lt1"/>
                        </a:solidFill>
                        <a:latin typeface="+mj-lt"/>
                        <a:ea typeface="+mn-ea"/>
                        <a:cs typeface="+mn-cs"/>
                      </a:endParaRPr>
                    </a:p>
                  </a:txBody>
                  <a:tcPr/>
                </a:tc>
                <a:tc>
                  <a:txBody>
                    <a:bodyPr/>
                    <a:lstStyle/>
                    <a:p>
                      <a:r>
                        <a:rPr lang="en-GB" sz="1200" noProof="0"/>
                        <a:t>Covered targets and required information</a:t>
                      </a:r>
                      <a:endParaRPr lang="en-GB" sz="1200" noProof="0">
                        <a:latin typeface="+mj-lt"/>
                      </a:endParaRPr>
                    </a:p>
                  </a:txBody>
                  <a:tcPr/>
                </a:tc>
                <a:extLst>
                  <a:ext uri="{0D108BD9-81ED-4DB2-BD59-A6C34878D82A}">
                    <a16:rowId xmlns:a16="http://schemas.microsoft.com/office/drawing/2014/main" val="851566138"/>
                  </a:ext>
                </a:extLst>
              </a:tr>
              <a:tr h="6320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Evaluation form youth</a:t>
                      </a:r>
                      <a:endParaRPr lang="en-GB" sz="1000" b="1" noProof="0">
                        <a:latin typeface="+mn-lt"/>
                      </a:endParaRPr>
                    </a:p>
                  </a:txBody>
                  <a:tcPr/>
                </a:tc>
                <a:tc>
                  <a:txBody>
                    <a:bodyPr/>
                    <a:lstStyle/>
                    <a:p>
                      <a:endParaRPr lang="en-GB" sz="1000" noProof="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Youth’s Evaluation</a:t>
                      </a:r>
                    </a:p>
                    <a:p>
                      <a:endParaRPr lang="en-GB" sz="1000" noProof="0">
                        <a:latin typeface="+mn-lt"/>
                      </a:endParaRPr>
                    </a:p>
                  </a:txBody>
                  <a:tcPr/>
                </a:tc>
                <a:extLst>
                  <a:ext uri="{0D108BD9-81ED-4DB2-BD59-A6C34878D82A}">
                    <a16:rowId xmlns:a16="http://schemas.microsoft.com/office/drawing/2014/main" val="3598194688"/>
                  </a:ext>
                </a:extLst>
              </a:tr>
              <a:tr h="6320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Evaluation form exhibitors</a:t>
                      </a:r>
                      <a:endParaRPr lang="en-GB" sz="1000" b="1" noProof="0">
                        <a:latin typeface="+mn-lt"/>
                      </a:endParaRPr>
                    </a:p>
                  </a:txBody>
                  <a:tcPr/>
                </a:tc>
                <a:tc>
                  <a:txBody>
                    <a:bodyPr/>
                    <a:lstStyle/>
                    <a:p>
                      <a:endParaRPr lang="en-GB" sz="1000" noProof="0">
                        <a:latin typeface="+mj-lt"/>
                      </a:endParaRPr>
                    </a:p>
                  </a:txBody>
                  <a:tcPr/>
                </a:tc>
                <a:tc>
                  <a:txBody>
                    <a:bodyPr/>
                    <a:lstStyle/>
                    <a:p>
                      <a:r>
                        <a:rPr lang="en-GB" sz="1000" noProof="0"/>
                        <a:t>Exhibitor‘s Evaluation</a:t>
                      </a:r>
                    </a:p>
                    <a:p>
                      <a:endParaRPr lang="en-GB" sz="1000" noProof="0">
                        <a:latin typeface="+mn-lt"/>
                      </a:endParaRPr>
                    </a:p>
                  </a:txBody>
                  <a:tcPr/>
                </a:tc>
                <a:extLst>
                  <a:ext uri="{0D108BD9-81ED-4DB2-BD59-A6C34878D82A}">
                    <a16:rowId xmlns:a16="http://schemas.microsoft.com/office/drawing/2014/main" val="2061122853"/>
                  </a:ext>
                </a:extLst>
              </a:tr>
              <a:tr h="6320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Tracer survey for youth</a:t>
                      </a:r>
                      <a:endParaRPr lang="en-GB" sz="1000" b="1" noProof="0">
                        <a:latin typeface="+mn-lt"/>
                      </a:endParaRPr>
                    </a:p>
                  </a:txBody>
                  <a:tcPr/>
                </a:tc>
                <a:tc>
                  <a:txBody>
                    <a:bodyPr/>
                    <a:lstStyle/>
                    <a:p>
                      <a:r>
                        <a:rPr lang="en-GB" sz="1000" i="1" noProof="0">
                          <a:latin typeface="+mj-lt"/>
                        </a:rPr>
                        <a:t>Under development</a:t>
                      </a:r>
                    </a:p>
                  </a:txBody>
                  <a:tcPr/>
                </a:tc>
                <a:tc>
                  <a:txBody>
                    <a:bodyPr/>
                    <a:lstStyle/>
                    <a:p>
                      <a:r>
                        <a:rPr lang="en-GB" sz="1000" noProof="0"/>
                        <a:t>Results: jobseeker Endline</a:t>
                      </a:r>
                    </a:p>
                    <a:p>
                      <a:endParaRPr lang="en-GB" sz="1000" noProof="0">
                        <a:latin typeface="+mn-lt"/>
                      </a:endParaRPr>
                    </a:p>
                  </a:txBody>
                  <a:tcPr/>
                </a:tc>
                <a:extLst>
                  <a:ext uri="{0D108BD9-81ED-4DB2-BD59-A6C34878D82A}">
                    <a16:rowId xmlns:a16="http://schemas.microsoft.com/office/drawing/2014/main" val="2663608308"/>
                  </a:ext>
                </a:extLst>
              </a:tr>
              <a:tr h="52833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Tracer survey for exhibitors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noProof="0"/>
                        <a:t>Companies</a:t>
                      </a:r>
                      <a:endParaRPr lang="en-GB" sz="1000" b="0" noProof="0">
                        <a:latin typeface="+mn-lt"/>
                      </a:endParaRPr>
                    </a:p>
                  </a:txBody>
                  <a:tcPr/>
                </a:tc>
                <a:tc>
                  <a:txBody>
                    <a:bodyPr/>
                    <a:lstStyle/>
                    <a:p>
                      <a:endParaRPr lang="en-GB" sz="1000" noProof="0">
                        <a:latin typeface="+mj-lt"/>
                      </a:endParaRPr>
                    </a:p>
                  </a:txBody>
                  <a:tcPr/>
                </a:tc>
                <a:tc>
                  <a:txBody>
                    <a:bodyPr/>
                    <a:lstStyle/>
                    <a:p>
                      <a:r>
                        <a:rPr lang="en-GB" sz="1000" noProof="0"/>
                        <a:t>Results: exhibitors endline</a:t>
                      </a:r>
                      <a:endParaRPr lang="en-GB" sz="1000" noProof="0">
                        <a:latin typeface="+mn-lt"/>
                      </a:endParaRPr>
                    </a:p>
                  </a:txBody>
                  <a:tcPr/>
                </a:tc>
                <a:extLst>
                  <a:ext uri="{0D108BD9-81ED-4DB2-BD59-A6C34878D82A}">
                    <a16:rowId xmlns:a16="http://schemas.microsoft.com/office/drawing/2014/main" val="1152258330"/>
                  </a:ext>
                </a:extLst>
              </a:tr>
              <a:tr h="54176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Tracer survey for exhibitors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noProof="0"/>
                        <a:t>Buyers and Sellers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000" b="0" noProof="0">
                        <a:latin typeface="+mn-lt"/>
                      </a:endParaRPr>
                    </a:p>
                  </a:txBody>
                  <a:tcPr/>
                </a:tc>
                <a:tc>
                  <a:txBody>
                    <a:bodyPr/>
                    <a:lstStyle/>
                    <a:p>
                      <a:endParaRPr lang="en-GB" sz="1000" noProof="0">
                        <a:latin typeface="+mj-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kern="1200" noProof="0">
                          <a:solidFill>
                            <a:schemeClr val="dk1"/>
                          </a:solidFill>
                        </a:rPr>
                        <a:t>Results: exhibitors endline</a:t>
                      </a:r>
                    </a:p>
                    <a:p>
                      <a:r>
                        <a:rPr lang="en-GB" sz="800" noProof="0"/>
                        <a:t>These have not yet been applied or tested, as the strategic outline of the job fairs have focussed on companies.</a:t>
                      </a:r>
                      <a:endParaRPr lang="en-GB" sz="800" i="1" noProof="0">
                        <a:latin typeface="+mn-lt"/>
                      </a:endParaRPr>
                    </a:p>
                  </a:txBody>
                  <a:tcPr/>
                </a:tc>
                <a:extLst>
                  <a:ext uri="{0D108BD9-81ED-4DB2-BD59-A6C34878D82A}">
                    <a16:rowId xmlns:a16="http://schemas.microsoft.com/office/drawing/2014/main" val="669636776"/>
                  </a:ext>
                </a:extLst>
              </a:tr>
            </a:tbl>
          </a:graphicData>
        </a:graphic>
      </p:graphicFrame>
      <p:graphicFrame>
        <p:nvGraphicFramePr>
          <p:cNvPr id="3" name="Objekt 2" descr="Evluation form for the youth from Kenya">
            <a:extLst>
              <a:ext uri="{FF2B5EF4-FFF2-40B4-BE49-F238E27FC236}">
                <a16:creationId xmlns:a16="http://schemas.microsoft.com/office/drawing/2014/main" id="{684FC20B-09FA-4C3E-9911-4FD1EAF676A0}"/>
              </a:ext>
            </a:extLst>
          </p:cNvPr>
          <p:cNvGraphicFramePr>
            <a:graphicFrameLocks noChangeAspect="1"/>
          </p:cNvGraphicFramePr>
          <p:nvPr>
            <p:extLst>
              <p:ext uri="{D42A27DB-BD31-4B8C-83A1-F6EECF244321}">
                <p14:modId xmlns:p14="http://schemas.microsoft.com/office/powerpoint/2010/main" val="1966983434"/>
              </p:ext>
            </p:extLst>
          </p:nvPr>
        </p:nvGraphicFramePr>
        <p:xfrm>
          <a:off x="3180877" y="1646900"/>
          <a:ext cx="661333" cy="558000"/>
        </p:xfrm>
        <a:graphic>
          <a:graphicData uri="http://schemas.openxmlformats.org/presentationml/2006/ole">
            <mc:AlternateContent xmlns:mc="http://schemas.openxmlformats.org/markup-compatibility/2006">
              <mc:Choice xmlns:v="urn:schemas-microsoft-com:vml" Requires="v">
                <p:oleObj spid="_x0000_s2090" name="Document" showAsIcon="1" r:id="rId14" imgW="914400" imgH="771480" progId="Word.Document.12">
                  <p:embed/>
                </p:oleObj>
              </mc:Choice>
              <mc:Fallback>
                <p:oleObj name="Document" showAsIcon="1" r:id="rId14" imgW="914400" imgH="771480" progId="Word.Document.12">
                  <p:embed/>
                  <p:pic>
                    <p:nvPicPr>
                      <p:cNvPr id="3" name="Objekt 2" descr="Evluation form for the youth from Kenya">
                        <a:extLst>
                          <a:ext uri="{FF2B5EF4-FFF2-40B4-BE49-F238E27FC236}">
                            <a16:creationId xmlns:a16="http://schemas.microsoft.com/office/drawing/2014/main" id="{684FC20B-09FA-4C3E-9911-4FD1EAF676A0}"/>
                          </a:ext>
                        </a:extLst>
                      </p:cNvPr>
                      <p:cNvPicPr/>
                      <p:nvPr/>
                    </p:nvPicPr>
                    <p:blipFill>
                      <a:blip r:embed="rId15"/>
                      <a:stretch>
                        <a:fillRect/>
                      </a:stretch>
                    </p:blipFill>
                    <p:spPr>
                      <a:xfrm>
                        <a:off x="3180877" y="1646900"/>
                        <a:ext cx="661333" cy="558000"/>
                      </a:xfrm>
                      <a:prstGeom prst="rect">
                        <a:avLst/>
                      </a:prstGeom>
                    </p:spPr>
                  </p:pic>
                </p:oleObj>
              </mc:Fallback>
            </mc:AlternateContent>
          </a:graphicData>
        </a:graphic>
      </p:graphicFrame>
      <p:graphicFrame>
        <p:nvGraphicFramePr>
          <p:cNvPr id="7" name="Objekt 6" descr="Evaluation form for youth from Mozambique">
            <a:extLst>
              <a:ext uri="{FF2B5EF4-FFF2-40B4-BE49-F238E27FC236}">
                <a16:creationId xmlns:a16="http://schemas.microsoft.com/office/drawing/2014/main" id="{DD69AE26-1AE3-4D8B-A2A0-2F43769D896A}"/>
              </a:ext>
            </a:extLst>
          </p:cNvPr>
          <p:cNvGraphicFramePr>
            <a:graphicFrameLocks noChangeAspect="1"/>
          </p:cNvGraphicFramePr>
          <p:nvPr>
            <p:extLst>
              <p:ext uri="{D42A27DB-BD31-4B8C-83A1-F6EECF244321}">
                <p14:modId xmlns:p14="http://schemas.microsoft.com/office/powerpoint/2010/main" val="3399737015"/>
              </p:ext>
            </p:extLst>
          </p:nvPr>
        </p:nvGraphicFramePr>
        <p:xfrm>
          <a:off x="2502288" y="1648986"/>
          <a:ext cx="661333" cy="558000"/>
        </p:xfrm>
        <a:graphic>
          <a:graphicData uri="http://schemas.openxmlformats.org/presentationml/2006/ole">
            <mc:AlternateContent xmlns:mc="http://schemas.openxmlformats.org/markup-compatibility/2006">
              <mc:Choice xmlns:v="urn:schemas-microsoft-com:vml" Requires="v">
                <p:oleObj spid="_x0000_s2091" name="Document" showAsIcon="1" r:id="rId16" imgW="914400" imgH="771480" progId="Word.Document.12">
                  <p:embed/>
                </p:oleObj>
              </mc:Choice>
              <mc:Fallback>
                <p:oleObj name="Document" showAsIcon="1" r:id="rId16" imgW="914400" imgH="771480" progId="Word.Document.12">
                  <p:embed/>
                  <p:pic>
                    <p:nvPicPr>
                      <p:cNvPr id="7" name="Objekt 6" descr="Evaluation form for youth from Mozambique">
                        <a:extLst>
                          <a:ext uri="{FF2B5EF4-FFF2-40B4-BE49-F238E27FC236}">
                            <a16:creationId xmlns:a16="http://schemas.microsoft.com/office/drawing/2014/main" id="{DD69AE26-1AE3-4D8B-A2A0-2F43769D896A}"/>
                          </a:ext>
                        </a:extLst>
                      </p:cNvPr>
                      <p:cNvPicPr/>
                      <p:nvPr/>
                    </p:nvPicPr>
                    <p:blipFill>
                      <a:blip r:embed="rId17"/>
                      <a:stretch>
                        <a:fillRect/>
                      </a:stretch>
                    </p:blipFill>
                    <p:spPr>
                      <a:xfrm>
                        <a:off x="2502288" y="1648986"/>
                        <a:ext cx="661333" cy="558000"/>
                      </a:xfrm>
                      <a:prstGeom prst="rect">
                        <a:avLst/>
                      </a:prstGeom>
                    </p:spPr>
                  </p:pic>
                </p:oleObj>
              </mc:Fallback>
            </mc:AlternateContent>
          </a:graphicData>
        </a:graphic>
      </p:graphicFrame>
      <p:sp>
        <p:nvSpPr>
          <p:cNvPr id="8" name="Textfeld 7">
            <a:extLst>
              <a:ext uri="{FF2B5EF4-FFF2-40B4-BE49-F238E27FC236}">
                <a16:creationId xmlns:a16="http://schemas.microsoft.com/office/drawing/2014/main" id="{FC857005-0E79-408C-9404-B45288BF6AFE}"/>
              </a:ext>
            </a:extLst>
          </p:cNvPr>
          <p:cNvSpPr txBox="1"/>
          <p:nvPr/>
        </p:nvSpPr>
        <p:spPr>
          <a:xfrm>
            <a:off x="2475522" y="1679679"/>
            <a:ext cx="380445" cy="246221"/>
          </a:xfrm>
          <a:prstGeom prst="rect">
            <a:avLst/>
          </a:prstGeom>
          <a:noFill/>
        </p:spPr>
        <p:txBody>
          <a:bodyPr wrap="square" rtlCol="0">
            <a:spAutoFit/>
          </a:bodyPr>
          <a:lstStyle/>
          <a:p>
            <a:pPr algn="l"/>
            <a:r>
              <a:rPr lang="de-DE" sz="1000" b="1" err="1"/>
              <a:t>pt</a:t>
            </a:r>
            <a:endParaRPr lang="de-DE" sz="1000" b="1"/>
          </a:p>
        </p:txBody>
      </p:sp>
      <p:graphicFrame>
        <p:nvGraphicFramePr>
          <p:cNvPr id="9" name="Objekt 8" descr="Generic template for an evaluation form for youth">
            <a:extLst>
              <a:ext uri="{FF2B5EF4-FFF2-40B4-BE49-F238E27FC236}">
                <a16:creationId xmlns:a16="http://schemas.microsoft.com/office/drawing/2014/main" id="{C2EC297F-DCF3-4EB4-8817-EDD8492D279E}"/>
              </a:ext>
            </a:extLst>
          </p:cNvPr>
          <p:cNvGraphicFramePr>
            <a:graphicFrameLocks noChangeAspect="1"/>
          </p:cNvGraphicFramePr>
          <p:nvPr>
            <p:extLst>
              <p:ext uri="{D42A27DB-BD31-4B8C-83A1-F6EECF244321}">
                <p14:modId xmlns:p14="http://schemas.microsoft.com/office/powerpoint/2010/main" val="22955352"/>
              </p:ext>
            </p:extLst>
          </p:nvPr>
        </p:nvGraphicFramePr>
        <p:xfrm>
          <a:off x="3859466" y="1646900"/>
          <a:ext cx="661333" cy="558000"/>
        </p:xfrm>
        <a:graphic>
          <a:graphicData uri="http://schemas.openxmlformats.org/presentationml/2006/ole">
            <mc:AlternateContent xmlns:mc="http://schemas.openxmlformats.org/markup-compatibility/2006">
              <mc:Choice xmlns:v="urn:schemas-microsoft-com:vml" Requires="v">
                <p:oleObj spid="_x0000_s2092" name="Document" showAsIcon="1" r:id="rId18" imgW="914400" imgH="771480" progId="Word.Document.12">
                  <p:embed/>
                </p:oleObj>
              </mc:Choice>
              <mc:Fallback>
                <p:oleObj name="Document" showAsIcon="1" r:id="rId18" imgW="914400" imgH="771480" progId="Word.Document.12">
                  <p:embed/>
                  <p:pic>
                    <p:nvPicPr>
                      <p:cNvPr id="9" name="Objekt 8" descr="Generic template for an evaluation form for youth">
                        <a:extLst>
                          <a:ext uri="{FF2B5EF4-FFF2-40B4-BE49-F238E27FC236}">
                            <a16:creationId xmlns:a16="http://schemas.microsoft.com/office/drawing/2014/main" id="{C2EC297F-DCF3-4EB4-8817-EDD8492D279E}"/>
                          </a:ext>
                        </a:extLst>
                      </p:cNvPr>
                      <p:cNvPicPr/>
                      <p:nvPr/>
                    </p:nvPicPr>
                    <p:blipFill>
                      <a:blip r:embed="rId19"/>
                      <a:stretch>
                        <a:fillRect/>
                      </a:stretch>
                    </p:blipFill>
                    <p:spPr>
                      <a:xfrm>
                        <a:off x="3859466" y="1646900"/>
                        <a:ext cx="661333" cy="558000"/>
                      </a:xfrm>
                      <a:prstGeom prst="rect">
                        <a:avLst/>
                      </a:prstGeom>
                    </p:spPr>
                  </p:pic>
                </p:oleObj>
              </mc:Fallback>
            </mc:AlternateContent>
          </a:graphicData>
        </a:graphic>
      </p:graphicFrame>
      <p:sp>
        <p:nvSpPr>
          <p:cNvPr id="24" name="Textfeld 23">
            <a:extLst>
              <a:ext uri="{FF2B5EF4-FFF2-40B4-BE49-F238E27FC236}">
                <a16:creationId xmlns:a16="http://schemas.microsoft.com/office/drawing/2014/main" id="{103ED3B7-428D-47C8-904E-6D399F680992}"/>
              </a:ext>
            </a:extLst>
          </p:cNvPr>
          <p:cNvSpPr txBox="1"/>
          <p:nvPr/>
        </p:nvSpPr>
        <p:spPr>
          <a:xfrm>
            <a:off x="3814168" y="1679679"/>
            <a:ext cx="380445" cy="246221"/>
          </a:xfrm>
          <a:prstGeom prst="rect">
            <a:avLst/>
          </a:prstGeom>
          <a:noFill/>
        </p:spPr>
        <p:txBody>
          <a:bodyPr wrap="square" rtlCol="0">
            <a:spAutoFit/>
          </a:bodyPr>
          <a:lstStyle/>
          <a:p>
            <a:pPr algn="l"/>
            <a:r>
              <a:rPr lang="de-DE" sz="1000" b="1"/>
              <a:t>en</a:t>
            </a:r>
          </a:p>
        </p:txBody>
      </p:sp>
      <p:graphicFrame>
        <p:nvGraphicFramePr>
          <p:cNvPr id="10" name="Objekt 9" descr="Generic template for an evaluation form for exhibitors (here: companies)">
            <a:extLst>
              <a:ext uri="{FF2B5EF4-FFF2-40B4-BE49-F238E27FC236}">
                <a16:creationId xmlns:a16="http://schemas.microsoft.com/office/drawing/2014/main" id="{D9E4658A-17BA-4685-B50D-2005CFE20557}"/>
              </a:ext>
            </a:extLst>
          </p:cNvPr>
          <p:cNvGraphicFramePr>
            <a:graphicFrameLocks noChangeAspect="1"/>
          </p:cNvGraphicFramePr>
          <p:nvPr>
            <p:extLst>
              <p:ext uri="{D42A27DB-BD31-4B8C-83A1-F6EECF244321}">
                <p14:modId xmlns:p14="http://schemas.microsoft.com/office/powerpoint/2010/main" val="291687714"/>
              </p:ext>
            </p:extLst>
          </p:nvPr>
        </p:nvGraphicFramePr>
        <p:xfrm>
          <a:off x="3859466" y="2249461"/>
          <a:ext cx="661333" cy="558000"/>
        </p:xfrm>
        <a:graphic>
          <a:graphicData uri="http://schemas.openxmlformats.org/presentationml/2006/ole">
            <mc:AlternateContent xmlns:mc="http://schemas.openxmlformats.org/markup-compatibility/2006">
              <mc:Choice xmlns:v="urn:schemas-microsoft-com:vml" Requires="v">
                <p:oleObj spid="_x0000_s2093" name="Document" showAsIcon="1" r:id="rId20" imgW="914400" imgH="771480" progId="Word.Document.12">
                  <p:embed/>
                </p:oleObj>
              </mc:Choice>
              <mc:Fallback>
                <p:oleObj name="Document" showAsIcon="1" r:id="rId20" imgW="914400" imgH="771480" progId="Word.Document.12">
                  <p:embed/>
                  <p:pic>
                    <p:nvPicPr>
                      <p:cNvPr id="10" name="Objekt 9" descr="Generic template for an evaluation form for exhibitors (here: companies)">
                        <a:extLst>
                          <a:ext uri="{FF2B5EF4-FFF2-40B4-BE49-F238E27FC236}">
                            <a16:creationId xmlns:a16="http://schemas.microsoft.com/office/drawing/2014/main" id="{D9E4658A-17BA-4685-B50D-2005CFE20557}"/>
                          </a:ext>
                        </a:extLst>
                      </p:cNvPr>
                      <p:cNvPicPr/>
                      <p:nvPr/>
                    </p:nvPicPr>
                    <p:blipFill>
                      <a:blip r:embed="rId21"/>
                      <a:stretch>
                        <a:fillRect/>
                      </a:stretch>
                    </p:blipFill>
                    <p:spPr>
                      <a:xfrm>
                        <a:off x="3859466" y="2249461"/>
                        <a:ext cx="661333" cy="558000"/>
                      </a:xfrm>
                      <a:prstGeom prst="rect">
                        <a:avLst/>
                      </a:prstGeom>
                    </p:spPr>
                  </p:pic>
                </p:oleObj>
              </mc:Fallback>
            </mc:AlternateContent>
          </a:graphicData>
        </a:graphic>
      </p:graphicFrame>
      <p:graphicFrame>
        <p:nvGraphicFramePr>
          <p:cNvPr id="11" name="Objekt 10" descr="Generic template for a tracer survey for companies">
            <a:extLst>
              <a:ext uri="{FF2B5EF4-FFF2-40B4-BE49-F238E27FC236}">
                <a16:creationId xmlns:a16="http://schemas.microsoft.com/office/drawing/2014/main" id="{D7593B8C-9203-4D69-A54B-9349276318AE}"/>
              </a:ext>
            </a:extLst>
          </p:cNvPr>
          <p:cNvGraphicFramePr>
            <a:graphicFrameLocks noChangeAspect="1"/>
          </p:cNvGraphicFramePr>
          <p:nvPr>
            <p:extLst>
              <p:ext uri="{D42A27DB-BD31-4B8C-83A1-F6EECF244321}">
                <p14:modId xmlns:p14="http://schemas.microsoft.com/office/powerpoint/2010/main" val="2202937290"/>
              </p:ext>
            </p:extLst>
          </p:nvPr>
        </p:nvGraphicFramePr>
        <p:xfrm>
          <a:off x="3859466" y="3444540"/>
          <a:ext cx="661333" cy="558000"/>
        </p:xfrm>
        <a:graphic>
          <a:graphicData uri="http://schemas.openxmlformats.org/presentationml/2006/ole">
            <mc:AlternateContent xmlns:mc="http://schemas.openxmlformats.org/markup-compatibility/2006">
              <mc:Choice xmlns:v="urn:schemas-microsoft-com:vml" Requires="v">
                <p:oleObj spid="_x0000_s2094" name="Document" showAsIcon="1" r:id="rId22" imgW="914400" imgH="771480" progId="Word.Document.12">
                  <p:embed/>
                </p:oleObj>
              </mc:Choice>
              <mc:Fallback>
                <p:oleObj name="Document" showAsIcon="1" r:id="rId22" imgW="914400" imgH="771480" progId="Word.Document.12">
                  <p:embed/>
                  <p:pic>
                    <p:nvPicPr>
                      <p:cNvPr id="11" name="Objekt 10" descr="Generic template for a tracer survey for companies">
                        <a:extLst>
                          <a:ext uri="{FF2B5EF4-FFF2-40B4-BE49-F238E27FC236}">
                            <a16:creationId xmlns:a16="http://schemas.microsoft.com/office/drawing/2014/main" id="{D7593B8C-9203-4D69-A54B-9349276318AE}"/>
                          </a:ext>
                        </a:extLst>
                      </p:cNvPr>
                      <p:cNvPicPr/>
                      <p:nvPr/>
                    </p:nvPicPr>
                    <p:blipFill>
                      <a:blip r:embed="rId23"/>
                      <a:stretch>
                        <a:fillRect/>
                      </a:stretch>
                    </p:blipFill>
                    <p:spPr>
                      <a:xfrm>
                        <a:off x="3859466" y="3444540"/>
                        <a:ext cx="661333" cy="558000"/>
                      </a:xfrm>
                      <a:prstGeom prst="rect">
                        <a:avLst/>
                      </a:prstGeom>
                    </p:spPr>
                  </p:pic>
                </p:oleObj>
              </mc:Fallback>
            </mc:AlternateContent>
          </a:graphicData>
        </a:graphic>
      </p:graphicFrame>
      <p:graphicFrame>
        <p:nvGraphicFramePr>
          <p:cNvPr id="12" name="Objekt 11" descr="Tracer Survey for exhibitors from Kenya">
            <a:extLst>
              <a:ext uri="{FF2B5EF4-FFF2-40B4-BE49-F238E27FC236}">
                <a16:creationId xmlns:a16="http://schemas.microsoft.com/office/drawing/2014/main" id="{2F7DA436-170B-4D1D-94C6-E83C304051AE}"/>
              </a:ext>
            </a:extLst>
          </p:cNvPr>
          <p:cNvGraphicFramePr>
            <a:graphicFrameLocks noChangeAspect="1"/>
          </p:cNvGraphicFramePr>
          <p:nvPr>
            <p:extLst>
              <p:ext uri="{D42A27DB-BD31-4B8C-83A1-F6EECF244321}">
                <p14:modId xmlns:p14="http://schemas.microsoft.com/office/powerpoint/2010/main" val="730436162"/>
              </p:ext>
            </p:extLst>
          </p:nvPr>
        </p:nvGraphicFramePr>
        <p:xfrm>
          <a:off x="3180877" y="3444540"/>
          <a:ext cx="661333" cy="558000"/>
        </p:xfrm>
        <a:graphic>
          <a:graphicData uri="http://schemas.openxmlformats.org/presentationml/2006/ole">
            <mc:AlternateContent xmlns:mc="http://schemas.openxmlformats.org/markup-compatibility/2006">
              <mc:Choice xmlns:v="urn:schemas-microsoft-com:vml" Requires="v">
                <p:oleObj spid="_x0000_s2095" name="Document" showAsIcon="1" r:id="rId24" imgW="914400" imgH="771480" progId="Word.Document.12">
                  <p:embed/>
                </p:oleObj>
              </mc:Choice>
              <mc:Fallback>
                <p:oleObj name="Document" showAsIcon="1" r:id="rId24" imgW="914400" imgH="771480" progId="Word.Document.12">
                  <p:embed/>
                  <p:pic>
                    <p:nvPicPr>
                      <p:cNvPr id="12" name="Objekt 11" descr="Tracer Survey for exhibitors from Kenya">
                        <a:extLst>
                          <a:ext uri="{FF2B5EF4-FFF2-40B4-BE49-F238E27FC236}">
                            <a16:creationId xmlns:a16="http://schemas.microsoft.com/office/drawing/2014/main" id="{2F7DA436-170B-4D1D-94C6-E83C304051AE}"/>
                          </a:ext>
                        </a:extLst>
                      </p:cNvPr>
                      <p:cNvPicPr/>
                      <p:nvPr/>
                    </p:nvPicPr>
                    <p:blipFill>
                      <a:blip r:embed="rId25"/>
                      <a:stretch>
                        <a:fillRect/>
                      </a:stretch>
                    </p:blipFill>
                    <p:spPr>
                      <a:xfrm>
                        <a:off x="3180877" y="3444540"/>
                        <a:ext cx="661333" cy="558000"/>
                      </a:xfrm>
                      <a:prstGeom prst="rect">
                        <a:avLst/>
                      </a:prstGeom>
                    </p:spPr>
                  </p:pic>
                </p:oleObj>
              </mc:Fallback>
            </mc:AlternateContent>
          </a:graphicData>
        </a:graphic>
      </p:graphicFrame>
      <p:graphicFrame>
        <p:nvGraphicFramePr>
          <p:cNvPr id="17" name="Objekt 16" descr="Evaluation form for companies from Mozambique">
            <a:extLst>
              <a:ext uri="{FF2B5EF4-FFF2-40B4-BE49-F238E27FC236}">
                <a16:creationId xmlns:a16="http://schemas.microsoft.com/office/drawing/2014/main" id="{D63FA577-FCE9-4E45-8EE4-D4747D14E105}"/>
              </a:ext>
            </a:extLst>
          </p:cNvPr>
          <p:cNvGraphicFramePr>
            <a:graphicFrameLocks noChangeAspect="1"/>
          </p:cNvGraphicFramePr>
          <p:nvPr>
            <p:extLst>
              <p:ext uri="{D42A27DB-BD31-4B8C-83A1-F6EECF244321}">
                <p14:modId xmlns:p14="http://schemas.microsoft.com/office/powerpoint/2010/main" val="1894368822"/>
              </p:ext>
            </p:extLst>
          </p:nvPr>
        </p:nvGraphicFramePr>
        <p:xfrm>
          <a:off x="2502288" y="2234815"/>
          <a:ext cx="661333" cy="558000"/>
        </p:xfrm>
        <a:graphic>
          <a:graphicData uri="http://schemas.openxmlformats.org/presentationml/2006/ole">
            <mc:AlternateContent xmlns:mc="http://schemas.openxmlformats.org/markup-compatibility/2006">
              <mc:Choice xmlns:v="urn:schemas-microsoft-com:vml" Requires="v">
                <p:oleObj spid="_x0000_s2096" name="Document" showAsIcon="1" r:id="rId26" imgW="914400" imgH="771480" progId="Word.Document.12">
                  <p:embed/>
                </p:oleObj>
              </mc:Choice>
              <mc:Fallback>
                <p:oleObj name="Document" showAsIcon="1" r:id="rId26" imgW="914400" imgH="771480" progId="Word.Document.12">
                  <p:embed/>
                  <p:pic>
                    <p:nvPicPr>
                      <p:cNvPr id="17" name="Objekt 16" descr="Evaluation form for companies from Mozambique">
                        <a:extLst>
                          <a:ext uri="{FF2B5EF4-FFF2-40B4-BE49-F238E27FC236}">
                            <a16:creationId xmlns:a16="http://schemas.microsoft.com/office/drawing/2014/main" id="{D63FA577-FCE9-4E45-8EE4-D4747D14E105}"/>
                          </a:ext>
                        </a:extLst>
                      </p:cNvPr>
                      <p:cNvPicPr/>
                      <p:nvPr/>
                    </p:nvPicPr>
                    <p:blipFill>
                      <a:blip r:embed="rId27"/>
                      <a:stretch>
                        <a:fillRect/>
                      </a:stretch>
                    </p:blipFill>
                    <p:spPr>
                      <a:xfrm>
                        <a:off x="2502288" y="2234815"/>
                        <a:ext cx="661333" cy="558000"/>
                      </a:xfrm>
                      <a:prstGeom prst="rect">
                        <a:avLst/>
                      </a:prstGeom>
                    </p:spPr>
                  </p:pic>
                </p:oleObj>
              </mc:Fallback>
            </mc:AlternateContent>
          </a:graphicData>
        </a:graphic>
      </p:graphicFrame>
      <p:graphicFrame>
        <p:nvGraphicFramePr>
          <p:cNvPr id="26" name="Objekt 25" descr="Tracer survey for companies from Mozambique">
            <a:extLst>
              <a:ext uri="{FF2B5EF4-FFF2-40B4-BE49-F238E27FC236}">
                <a16:creationId xmlns:a16="http://schemas.microsoft.com/office/drawing/2014/main" id="{247498F2-60D6-4767-A572-C554B64FF071}"/>
              </a:ext>
            </a:extLst>
          </p:cNvPr>
          <p:cNvGraphicFramePr>
            <a:graphicFrameLocks noChangeAspect="1"/>
          </p:cNvGraphicFramePr>
          <p:nvPr>
            <p:extLst>
              <p:ext uri="{D42A27DB-BD31-4B8C-83A1-F6EECF244321}">
                <p14:modId xmlns:p14="http://schemas.microsoft.com/office/powerpoint/2010/main" val="2275120034"/>
              </p:ext>
            </p:extLst>
          </p:nvPr>
        </p:nvGraphicFramePr>
        <p:xfrm>
          <a:off x="2502288" y="3444540"/>
          <a:ext cx="661333" cy="558000"/>
        </p:xfrm>
        <a:graphic>
          <a:graphicData uri="http://schemas.openxmlformats.org/presentationml/2006/ole">
            <mc:AlternateContent xmlns:mc="http://schemas.openxmlformats.org/markup-compatibility/2006">
              <mc:Choice xmlns:v="urn:schemas-microsoft-com:vml" Requires="v">
                <p:oleObj spid="_x0000_s2097" name="Document" showAsIcon="1" r:id="rId28" imgW="914400" imgH="771480" progId="Word.Document.12">
                  <p:embed/>
                </p:oleObj>
              </mc:Choice>
              <mc:Fallback>
                <p:oleObj name="Document" showAsIcon="1" r:id="rId28" imgW="914400" imgH="771480" progId="Word.Document.12">
                  <p:embed/>
                  <p:pic>
                    <p:nvPicPr>
                      <p:cNvPr id="26" name="Objekt 25" descr="Tracer survey for companies from Mozambique">
                        <a:extLst>
                          <a:ext uri="{FF2B5EF4-FFF2-40B4-BE49-F238E27FC236}">
                            <a16:creationId xmlns:a16="http://schemas.microsoft.com/office/drawing/2014/main" id="{247498F2-60D6-4767-A572-C554B64FF071}"/>
                          </a:ext>
                        </a:extLst>
                      </p:cNvPr>
                      <p:cNvPicPr/>
                      <p:nvPr/>
                    </p:nvPicPr>
                    <p:blipFill>
                      <a:blip r:embed="rId29"/>
                      <a:stretch>
                        <a:fillRect/>
                      </a:stretch>
                    </p:blipFill>
                    <p:spPr>
                      <a:xfrm>
                        <a:off x="2502288" y="3444540"/>
                        <a:ext cx="661333" cy="558000"/>
                      </a:xfrm>
                      <a:prstGeom prst="rect">
                        <a:avLst/>
                      </a:prstGeom>
                    </p:spPr>
                  </p:pic>
                </p:oleObj>
              </mc:Fallback>
            </mc:AlternateContent>
          </a:graphicData>
        </a:graphic>
      </p:graphicFrame>
      <p:graphicFrame>
        <p:nvGraphicFramePr>
          <p:cNvPr id="27" name="Objekt 26" descr="Generic template for an evaluation form for off-takers / buyers ">
            <a:extLst>
              <a:ext uri="{FF2B5EF4-FFF2-40B4-BE49-F238E27FC236}">
                <a16:creationId xmlns:a16="http://schemas.microsoft.com/office/drawing/2014/main" id="{5D43AD02-A959-46D3-9FC0-3AE3F1E5470D}"/>
              </a:ext>
            </a:extLst>
          </p:cNvPr>
          <p:cNvGraphicFramePr>
            <a:graphicFrameLocks noChangeAspect="1"/>
          </p:cNvGraphicFramePr>
          <p:nvPr>
            <p:extLst>
              <p:ext uri="{D42A27DB-BD31-4B8C-83A1-F6EECF244321}">
                <p14:modId xmlns:p14="http://schemas.microsoft.com/office/powerpoint/2010/main" val="2260860344"/>
              </p:ext>
            </p:extLst>
          </p:nvPr>
        </p:nvGraphicFramePr>
        <p:xfrm>
          <a:off x="4538055" y="4018540"/>
          <a:ext cx="661333" cy="558000"/>
        </p:xfrm>
        <a:graphic>
          <a:graphicData uri="http://schemas.openxmlformats.org/presentationml/2006/ole">
            <mc:AlternateContent xmlns:mc="http://schemas.openxmlformats.org/markup-compatibility/2006">
              <mc:Choice xmlns:v="urn:schemas-microsoft-com:vml" Requires="v">
                <p:oleObj spid="_x0000_s2098" name="Document" showAsIcon="1" r:id="rId30" imgW="914400" imgH="771480" progId="Word.Document.12">
                  <p:embed/>
                </p:oleObj>
              </mc:Choice>
              <mc:Fallback>
                <p:oleObj name="Document" showAsIcon="1" r:id="rId30" imgW="914400" imgH="771480" progId="Word.Document.12">
                  <p:embed/>
                  <p:pic>
                    <p:nvPicPr>
                      <p:cNvPr id="27" name="Objekt 26" descr="Generic template for an evaluation form for off-takers / buyers ">
                        <a:extLst>
                          <a:ext uri="{FF2B5EF4-FFF2-40B4-BE49-F238E27FC236}">
                            <a16:creationId xmlns:a16="http://schemas.microsoft.com/office/drawing/2014/main" id="{5D43AD02-A959-46D3-9FC0-3AE3F1E5470D}"/>
                          </a:ext>
                        </a:extLst>
                      </p:cNvPr>
                      <p:cNvPicPr/>
                      <p:nvPr/>
                    </p:nvPicPr>
                    <p:blipFill>
                      <a:blip r:embed="rId31"/>
                      <a:stretch>
                        <a:fillRect/>
                      </a:stretch>
                    </p:blipFill>
                    <p:spPr>
                      <a:xfrm>
                        <a:off x="4538055" y="4018540"/>
                        <a:ext cx="661333" cy="558000"/>
                      </a:xfrm>
                      <a:prstGeom prst="rect">
                        <a:avLst/>
                      </a:prstGeom>
                    </p:spPr>
                  </p:pic>
                </p:oleObj>
              </mc:Fallback>
            </mc:AlternateContent>
          </a:graphicData>
        </a:graphic>
      </p:graphicFrame>
      <p:sp>
        <p:nvSpPr>
          <p:cNvPr id="33" name="Textfeld 32">
            <a:extLst>
              <a:ext uri="{FF2B5EF4-FFF2-40B4-BE49-F238E27FC236}">
                <a16:creationId xmlns:a16="http://schemas.microsoft.com/office/drawing/2014/main" id="{A6BB3A79-2BB0-42A9-A548-1AD1F657FEC7}"/>
              </a:ext>
            </a:extLst>
          </p:cNvPr>
          <p:cNvSpPr txBox="1"/>
          <p:nvPr/>
        </p:nvSpPr>
        <p:spPr>
          <a:xfrm>
            <a:off x="3136492" y="1679679"/>
            <a:ext cx="380445" cy="300082"/>
          </a:xfrm>
          <a:prstGeom prst="rect">
            <a:avLst/>
          </a:prstGeom>
          <a:noFill/>
        </p:spPr>
        <p:txBody>
          <a:bodyPr wrap="square" rtlCol="0">
            <a:spAutoFit/>
          </a:bodyPr>
          <a:lstStyle/>
          <a:p>
            <a:pPr algn="l"/>
            <a:r>
              <a:rPr lang="de-DE" dirty="0"/>
              <a:t>en</a:t>
            </a:r>
          </a:p>
        </p:txBody>
      </p:sp>
      <p:sp>
        <p:nvSpPr>
          <p:cNvPr id="34" name="Textfeld 33">
            <a:extLst>
              <a:ext uri="{FF2B5EF4-FFF2-40B4-BE49-F238E27FC236}">
                <a16:creationId xmlns:a16="http://schemas.microsoft.com/office/drawing/2014/main" id="{A7BB9F7F-E1E8-4B5E-AD9E-11A8CB58CDDA}"/>
              </a:ext>
            </a:extLst>
          </p:cNvPr>
          <p:cNvSpPr txBox="1"/>
          <p:nvPr/>
        </p:nvSpPr>
        <p:spPr>
          <a:xfrm>
            <a:off x="2475522" y="2262073"/>
            <a:ext cx="380445" cy="246221"/>
          </a:xfrm>
          <a:prstGeom prst="rect">
            <a:avLst/>
          </a:prstGeom>
          <a:noFill/>
        </p:spPr>
        <p:txBody>
          <a:bodyPr wrap="square" rtlCol="0">
            <a:spAutoFit/>
          </a:bodyPr>
          <a:lstStyle/>
          <a:p>
            <a:pPr algn="l"/>
            <a:r>
              <a:rPr lang="de-DE" sz="1000" b="1" err="1"/>
              <a:t>pt</a:t>
            </a:r>
            <a:endParaRPr lang="de-DE" sz="1000" b="1"/>
          </a:p>
        </p:txBody>
      </p:sp>
      <p:sp>
        <p:nvSpPr>
          <p:cNvPr id="35" name="Textfeld 34">
            <a:extLst>
              <a:ext uri="{FF2B5EF4-FFF2-40B4-BE49-F238E27FC236}">
                <a16:creationId xmlns:a16="http://schemas.microsoft.com/office/drawing/2014/main" id="{CE34AC77-A8B2-4BC4-BFD9-948AF123EEA6}"/>
              </a:ext>
            </a:extLst>
          </p:cNvPr>
          <p:cNvSpPr txBox="1"/>
          <p:nvPr/>
        </p:nvSpPr>
        <p:spPr>
          <a:xfrm>
            <a:off x="3814168" y="2262073"/>
            <a:ext cx="380445" cy="246221"/>
          </a:xfrm>
          <a:prstGeom prst="rect">
            <a:avLst/>
          </a:prstGeom>
          <a:noFill/>
        </p:spPr>
        <p:txBody>
          <a:bodyPr wrap="square" rtlCol="0">
            <a:spAutoFit/>
          </a:bodyPr>
          <a:lstStyle/>
          <a:p>
            <a:pPr algn="l"/>
            <a:r>
              <a:rPr lang="de-DE" sz="1000" b="1"/>
              <a:t>en</a:t>
            </a:r>
          </a:p>
        </p:txBody>
      </p:sp>
      <p:sp>
        <p:nvSpPr>
          <p:cNvPr id="37" name="Textfeld 36">
            <a:extLst>
              <a:ext uri="{FF2B5EF4-FFF2-40B4-BE49-F238E27FC236}">
                <a16:creationId xmlns:a16="http://schemas.microsoft.com/office/drawing/2014/main" id="{06EDAB5F-E06A-47EA-AD02-5B9EDF78F885}"/>
              </a:ext>
            </a:extLst>
          </p:cNvPr>
          <p:cNvSpPr txBox="1"/>
          <p:nvPr/>
        </p:nvSpPr>
        <p:spPr>
          <a:xfrm>
            <a:off x="2475522" y="3459186"/>
            <a:ext cx="380445" cy="246221"/>
          </a:xfrm>
          <a:prstGeom prst="rect">
            <a:avLst/>
          </a:prstGeom>
          <a:noFill/>
        </p:spPr>
        <p:txBody>
          <a:bodyPr wrap="square" rtlCol="0">
            <a:spAutoFit/>
          </a:bodyPr>
          <a:lstStyle/>
          <a:p>
            <a:pPr algn="l"/>
            <a:r>
              <a:rPr lang="de-DE" sz="1000" b="1" err="1"/>
              <a:t>pt</a:t>
            </a:r>
            <a:endParaRPr lang="de-DE" sz="1000" b="1"/>
          </a:p>
        </p:txBody>
      </p:sp>
      <p:sp>
        <p:nvSpPr>
          <p:cNvPr id="38" name="Textfeld 37">
            <a:extLst>
              <a:ext uri="{FF2B5EF4-FFF2-40B4-BE49-F238E27FC236}">
                <a16:creationId xmlns:a16="http://schemas.microsoft.com/office/drawing/2014/main" id="{E1195318-AD98-41AE-B9B1-D763AC34EE22}"/>
              </a:ext>
            </a:extLst>
          </p:cNvPr>
          <p:cNvSpPr txBox="1"/>
          <p:nvPr/>
        </p:nvSpPr>
        <p:spPr>
          <a:xfrm>
            <a:off x="3814168" y="3459186"/>
            <a:ext cx="380445" cy="246221"/>
          </a:xfrm>
          <a:prstGeom prst="rect">
            <a:avLst/>
          </a:prstGeom>
          <a:noFill/>
        </p:spPr>
        <p:txBody>
          <a:bodyPr wrap="square" rtlCol="0">
            <a:spAutoFit/>
          </a:bodyPr>
          <a:lstStyle/>
          <a:p>
            <a:pPr algn="l"/>
            <a:r>
              <a:rPr lang="de-DE" sz="1000" b="1"/>
              <a:t>en</a:t>
            </a:r>
          </a:p>
        </p:txBody>
      </p:sp>
      <p:sp>
        <p:nvSpPr>
          <p:cNvPr id="39" name="Textfeld 38">
            <a:extLst>
              <a:ext uri="{FF2B5EF4-FFF2-40B4-BE49-F238E27FC236}">
                <a16:creationId xmlns:a16="http://schemas.microsoft.com/office/drawing/2014/main" id="{DA65FBE6-A492-4685-852C-DF2C6FCA7DAD}"/>
              </a:ext>
            </a:extLst>
          </p:cNvPr>
          <p:cNvSpPr txBox="1"/>
          <p:nvPr/>
        </p:nvSpPr>
        <p:spPr>
          <a:xfrm>
            <a:off x="3136492" y="3459186"/>
            <a:ext cx="380445" cy="246221"/>
          </a:xfrm>
          <a:prstGeom prst="rect">
            <a:avLst/>
          </a:prstGeom>
          <a:noFill/>
        </p:spPr>
        <p:txBody>
          <a:bodyPr wrap="square" rtlCol="0">
            <a:spAutoFit/>
          </a:bodyPr>
          <a:lstStyle/>
          <a:p>
            <a:pPr algn="l"/>
            <a:r>
              <a:rPr lang="de-DE" sz="1000" b="1"/>
              <a:t>en</a:t>
            </a:r>
          </a:p>
        </p:txBody>
      </p:sp>
      <p:sp>
        <p:nvSpPr>
          <p:cNvPr id="40" name="Textfeld 39">
            <a:extLst>
              <a:ext uri="{FF2B5EF4-FFF2-40B4-BE49-F238E27FC236}">
                <a16:creationId xmlns:a16="http://schemas.microsoft.com/office/drawing/2014/main" id="{38A48317-A9E3-457D-BB84-E0F5EEB00582}"/>
              </a:ext>
            </a:extLst>
          </p:cNvPr>
          <p:cNvSpPr txBox="1"/>
          <p:nvPr/>
        </p:nvSpPr>
        <p:spPr>
          <a:xfrm>
            <a:off x="4488276" y="4033186"/>
            <a:ext cx="380445" cy="246221"/>
          </a:xfrm>
          <a:prstGeom prst="rect">
            <a:avLst/>
          </a:prstGeom>
          <a:noFill/>
        </p:spPr>
        <p:txBody>
          <a:bodyPr wrap="square" rtlCol="0">
            <a:spAutoFit/>
          </a:bodyPr>
          <a:lstStyle/>
          <a:p>
            <a:pPr algn="l"/>
            <a:r>
              <a:rPr lang="de-DE" sz="1000" b="1"/>
              <a:t>en</a:t>
            </a:r>
          </a:p>
        </p:txBody>
      </p:sp>
      <p:graphicFrame>
        <p:nvGraphicFramePr>
          <p:cNvPr id="41" name="Objekt 40">
            <a:extLst>
              <a:ext uri="{FF2B5EF4-FFF2-40B4-BE49-F238E27FC236}">
                <a16:creationId xmlns:a16="http://schemas.microsoft.com/office/drawing/2014/main" id="{0308AAE8-75BE-47DC-B124-A73964CD4323}"/>
              </a:ext>
            </a:extLst>
          </p:cNvPr>
          <p:cNvGraphicFramePr>
            <a:graphicFrameLocks noChangeAspect="1"/>
          </p:cNvGraphicFramePr>
          <p:nvPr>
            <p:extLst>
              <p:ext uri="{D42A27DB-BD31-4B8C-83A1-F6EECF244321}">
                <p14:modId xmlns:p14="http://schemas.microsoft.com/office/powerpoint/2010/main" val="1665913939"/>
              </p:ext>
            </p:extLst>
          </p:nvPr>
        </p:nvGraphicFramePr>
        <p:xfrm>
          <a:off x="5199388" y="4018540"/>
          <a:ext cx="661333" cy="558000"/>
        </p:xfrm>
        <a:graphic>
          <a:graphicData uri="http://schemas.openxmlformats.org/presentationml/2006/ole">
            <mc:AlternateContent xmlns:mc="http://schemas.openxmlformats.org/markup-compatibility/2006">
              <mc:Choice xmlns:v="urn:schemas-microsoft-com:vml" Requires="v">
                <p:oleObj spid="_x0000_s2099" name="Document" showAsIcon="1" r:id="rId32" imgW="914400" imgH="771480" progId="Word.Document.12">
                  <p:embed/>
                </p:oleObj>
              </mc:Choice>
              <mc:Fallback>
                <p:oleObj name="Document" showAsIcon="1" r:id="rId32" imgW="914400" imgH="771480" progId="Word.Document.12">
                  <p:embed/>
                  <p:pic>
                    <p:nvPicPr>
                      <p:cNvPr id="41" name="Objekt 40">
                        <a:extLst>
                          <a:ext uri="{FF2B5EF4-FFF2-40B4-BE49-F238E27FC236}">
                            <a16:creationId xmlns:a16="http://schemas.microsoft.com/office/drawing/2014/main" id="{0308AAE8-75BE-47DC-B124-A73964CD4323}"/>
                          </a:ext>
                        </a:extLst>
                      </p:cNvPr>
                      <p:cNvPicPr/>
                      <p:nvPr/>
                    </p:nvPicPr>
                    <p:blipFill>
                      <a:blip r:embed="rId33"/>
                      <a:stretch>
                        <a:fillRect/>
                      </a:stretch>
                    </p:blipFill>
                    <p:spPr>
                      <a:xfrm>
                        <a:off x="5199388" y="4018540"/>
                        <a:ext cx="661333" cy="558000"/>
                      </a:xfrm>
                      <a:prstGeom prst="rect">
                        <a:avLst/>
                      </a:prstGeom>
                    </p:spPr>
                  </p:pic>
                </p:oleObj>
              </mc:Fallback>
            </mc:AlternateContent>
          </a:graphicData>
        </a:graphic>
      </p:graphicFrame>
      <p:sp>
        <p:nvSpPr>
          <p:cNvPr id="42" name="Textfeld 41">
            <a:extLst>
              <a:ext uri="{FF2B5EF4-FFF2-40B4-BE49-F238E27FC236}">
                <a16:creationId xmlns:a16="http://schemas.microsoft.com/office/drawing/2014/main" id="{5DD54FED-89BD-46B1-94D4-179380CE6E78}"/>
              </a:ext>
            </a:extLst>
          </p:cNvPr>
          <p:cNvSpPr txBox="1"/>
          <p:nvPr/>
        </p:nvSpPr>
        <p:spPr>
          <a:xfrm>
            <a:off x="5149609" y="4033186"/>
            <a:ext cx="380445" cy="246221"/>
          </a:xfrm>
          <a:prstGeom prst="rect">
            <a:avLst/>
          </a:prstGeom>
          <a:noFill/>
        </p:spPr>
        <p:txBody>
          <a:bodyPr wrap="square" rtlCol="0">
            <a:spAutoFit/>
          </a:bodyPr>
          <a:lstStyle/>
          <a:p>
            <a:pPr algn="l"/>
            <a:r>
              <a:rPr lang="de-DE" sz="1000" b="1"/>
              <a:t>en</a:t>
            </a:r>
          </a:p>
        </p:txBody>
      </p:sp>
      <p:sp>
        <p:nvSpPr>
          <p:cNvPr id="43" name="Textfeld 42">
            <a:hlinkClick r:id="" action="ppaction://hlinkshowjump?jump=nextslide"/>
            <a:extLst>
              <a:ext uri="{FF2B5EF4-FFF2-40B4-BE49-F238E27FC236}">
                <a16:creationId xmlns:a16="http://schemas.microsoft.com/office/drawing/2014/main" id="{CFE3E028-1392-4EF1-82AA-0BD417DB6F61}"/>
              </a:ext>
            </a:extLst>
          </p:cNvPr>
          <p:cNvSpPr txBox="1"/>
          <p:nvPr/>
        </p:nvSpPr>
        <p:spPr>
          <a:xfrm>
            <a:off x="6219371" y="4584967"/>
            <a:ext cx="2797074" cy="433749"/>
          </a:xfrm>
          <a:prstGeom prst="rightArrow">
            <a:avLst>
              <a:gd name="adj1" fmla="val 100000"/>
              <a:gd name="adj2" fmla="val 50000"/>
            </a:avLst>
          </a:prstGeom>
          <a:solidFill>
            <a:schemeClr val="bg2"/>
          </a:solidFill>
          <a:ln>
            <a:solidFill>
              <a:schemeClr val="accent4"/>
            </a:solidFill>
          </a:ln>
          <a:effectLst>
            <a:outerShdw blurRad="50800" dist="38100" dir="2700000" algn="tl" rotWithShape="0">
              <a:prstClr val="black">
                <a:alpha val="40000"/>
              </a:prstClr>
            </a:outerShdw>
          </a:effectLst>
        </p:spPr>
        <p:txBody>
          <a:bodyPr wrap="square" rtlCol="0">
            <a:noAutofit/>
          </a:bodyPr>
          <a:lstStyle/>
          <a:p>
            <a:pPr algn="l"/>
            <a:r>
              <a:rPr lang="en-US" sz="1000"/>
              <a:t>Now you need to define how these tools are used.</a:t>
            </a:r>
            <a:endParaRPr lang="en-US" sz="1000" i="1"/>
          </a:p>
        </p:txBody>
      </p:sp>
    </p:spTree>
    <p:extLst>
      <p:ext uri="{BB962C8B-B14F-4D97-AF65-F5344CB8AC3E}">
        <p14:creationId xmlns:p14="http://schemas.microsoft.com/office/powerpoint/2010/main" val="3082346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This is how we used the tools to collect data before or at the beginning of the fair, you will need enumerators on the ground!</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4"/>
                </a:solidFill>
                <a:latin typeface="+mn-lt"/>
              </a:rPr>
              <a:t>How to collect the data?</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a:xfrm>
            <a:off x="1846523" y="4926383"/>
            <a:ext cx="5775978" cy="92333"/>
          </a:xfrm>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11</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graphicFrame>
        <p:nvGraphicFramePr>
          <p:cNvPr id="25" name="Tabelle 2">
            <a:extLst>
              <a:ext uri="{FF2B5EF4-FFF2-40B4-BE49-F238E27FC236}">
                <a16:creationId xmlns:a16="http://schemas.microsoft.com/office/drawing/2014/main" id="{06684B65-5CD8-451C-A656-DBD51DDFB6B7}"/>
              </a:ext>
            </a:extLst>
          </p:cNvPr>
          <p:cNvGraphicFramePr>
            <a:graphicFrameLocks noGrp="1"/>
          </p:cNvGraphicFramePr>
          <p:nvPr>
            <p:extLst>
              <p:ext uri="{D42A27DB-BD31-4B8C-83A1-F6EECF244321}">
                <p14:modId xmlns:p14="http://schemas.microsoft.com/office/powerpoint/2010/main" val="3384872739"/>
              </p:ext>
            </p:extLst>
          </p:nvPr>
        </p:nvGraphicFramePr>
        <p:xfrm>
          <a:off x="449262" y="1042125"/>
          <a:ext cx="8567183" cy="2468880"/>
        </p:xfrm>
        <a:graphic>
          <a:graphicData uri="http://schemas.openxmlformats.org/drawingml/2006/table">
            <a:tbl>
              <a:tblPr firstRow="1" bandRow="1">
                <a:tableStyleId>{EB9631B5-78F2-41C9-869B-9F39066F8104}</a:tableStyleId>
              </a:tblPr>
              <a:tblGrid>
                <a:gridCol w="2214109">
                  <a:extLst>
                    <a:ext uri="{9D8B030D-6E8A-4147-A177-3AD203B41FA5}">
                      <a16:colId xmlns:a16="http://schemas.microsoft.com/office/drawing/2014/main" val="419727578"/>
                    </a:ext>
                  </a:extLst>
                </a:gridCol>
                <a:gridCol w="6353074">
                  <a:extLst>
                    <a:ext uri="{9D8B030D-6E8A-4147-A177-3AD203B41FA5}">
                      <a16:colId xmlns:a16="http://schemas.microsoft.com/office/drawing/2014/main" val="1252315306"/>
                    </a:ext>
                  </a:extLst>
                </a:gridCol>
              </a:tblGrid>
              <a:tr h="248596">
                <a:tc>
                  <a:txBody>
                    <a:bodyPr/>
                    <a:lstStyle/>
                    <a:p>
                      <a:r>
                        <a:rPr lang="en-GB" sz="1200" noProof="0">
                          <a:solidFill>
                            <a:schemeClr val="tx1"/>
                          </a:solidFill>
                        </a:rPr>
                        <a:t>Tool</a:t>
                      </a:r>
                      <a:endParaRPr lang="en-GB" sz="1200" noProof="0">
                        <a:solidFill>
                          <a:schemeClr val="tx1"/>
                        </a:solidFill>
                        <a:latin typeface="+mj-lt"/>
                      </a:endParaRPr>
                    </a:p>
                  </a:txBody>
                  <a:tcPr/>
                </a:tc>
                <a:tc>
                  <a:txBody>
                    <a:bodyPr/>
                    <a:lstStyle/>
                    <a:p>
                      <a:r>
                        <a:rPr lang="en-GB" sz="1200" noProof="0">
                          <a:solidFill>
                            <a:schemeClr val="tx1"/>
                          </a:solidFill>
                        </a:rPr>
                        <a:t>Data collection</a:t>
                      </a:r>
                      <a:endParaRPr lang="en-GB" sz="1200" noProof="0">
                        <a:solidFill>
                          <a:schemeClr val="tx1"/>
                        </a:solidFill>
                        <a:latin typeface="+mj-lt"/>
                      </a:endParaRPr>
                    </a:p>
                  </a:txBody>
                  <a:tcPr/>
                </a:tc>
                <a:extLst>
                  <a:ext uri="{0D108BD9-81ED-4DB2-BD59-A6C34878D82A}">
                    <a16:rowId xmlns:a16="http://schemas.microsoft.com/office/drawing/2014/main" val="851566138"/>
                  </a:ext>
                </a:extLst>
              </a:tr>
              <a:tr h="665572">
                <a:tc>
                  <a:txBody>
                    <a:bodyPr/>
                    <a:lstStyle/>
                    <a:p>
                      <a:r>
                        <a:rPr lang="en-GB" sz="1000" b="1" noProof="0"/>
                        <a:t>Participant’s list</a:t>
                      </a:r>
                    </a:p>
                  </a:txBody>
                  <a:tcPr anchor="ctr"/>
                </a:tc>
                <a:tc>
                  <a:txBody>
                    <a:bodyPr/>
                    <a:lstStyle/>
                    <a:p>
                      <a:pPr marL="0" indent="0">
                        <a:buFont typeface="Arial" panose="020B0604020202020204" pitchFamily="34" charset="0"/>
                        <a:buNone/>
                      </a:pPr>
                      <a:r>
                        <a:rPr lang="en-GB" sz="1000" noProof="0"/>
                        <a:t>On the ground during the job fair having (a) registration desk(s) at the entry(s). Especially if there is no fix entry, it needs enumerators on the ground who register the participants. It can be helpful to open registration online beforehand to only verify the data on the ground. Participant’s list should only include 3-5 questions per participants.</a:t>
                      </a:r>
                    </a:p>
                  </a:txBody>
                  <a:tcPr/>
                </a:tc>
                <a:extLst>
                  <a:ext uri="{0D108BD9-81ED-4DB2-BD59-A6C34878D82A}">
                    <a16:rowId xmlns:a16="http://schemas.microsoft.com/office/drawing/2014/main" val="1902453830"/>
                  </a:ext>
                </a:extLst>
              </a:tr>
              <a:tr h="4971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Baseline Survey for youth</a:t>
                      </a:r>
                    </a:p>
                  </a:txBody>
                  <a:tcPr anchor="ctr"/>
                </a:tc>
                <a:tc>
                  <a:txBody>
                    <a:bodyPr/>
                    <a:lstStyle/>
                    <a:p>
                      <a:r>
                        <a:rPr lang="en-GB" sz="1000" noProof="0"/>
                        <a:t>If it is very short (2-3 questions) it can be integrated into the participants lists. But in general it is advisable to have the enumerators on the ground draw a random sample of the youth and do the survey separated from the participant’s list.  Verify which information you can also just include in the evaluation form for youth (see next slide), you can design one tool for multiple reasons of data collection.</a:t>
                      </a:r>
                    </a:p>
                  </a:txBody>
                  <a:tcPr/>
                </a:tc>
                <a:extLst>
                  <a:ext uri="{0D108BD9-81ED-4DB2-BD59-A6C34878D82A}">
                    <a16:rowId xmlns:a16="http://schemas.microsoft.com/office/drawing/2014/main" val="2099872874"/>
                  </a:ext>
                </a:extLst>
              </a:tr>
              <a:tr h="3569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Registration Letter for exhibitors</a:t>
                      </a:r>
                    </a:p>
                  </a:txBody>
                  <a:tcPr anchor="ctr"/>
                </a:tc>
                <a:tc>
                  <a:txBody>
                    <a:bodyPr/>
                    <a:lstStyle/>
                    <a:p>
                      <a:pPr marL="0" indent="0">
                        <a:buFont typeface="Arial" panose="020B0604020202020204" pitchFamily="34" charset="0"/>
                        <a:buNone/>
                      </a:pPr>
                      <a:r>
                        <a:rPr lang="en-GB" sz="1000" noProof="0"/>
                        <a:t>The registration letter should be send to and from the exhibitors before the fair. It is also their commitment/booking of a stand.</a:t>
                      </a:r>
                    </a:p>
                  </a:txBody>
                  <a:tcPr/>
                </a:tc>
                <a:extLst>
                  <a:ext uri="{0D108BD9-81ED-4DB2-BD59-A6C34878D82A}">
                    <a16:rowId xmlns:a16="http://schemas.microsoft.com/office/drawing/2014/main" val="1648730015"/>
                  </a:ext>
                </a:extLst>
              </a:tr>
              <a:tr h="3569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Vacancy listing for companies</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The vacancy listing should be attached to the registration letter, but implementation showed that it is necessary to collect the vacancy listing on the spot anew.</a:t>
                      </a:r>
                    </a:p>
                  </a:txBody>
                  <a:tcPr/>
                </a:tc>
                <a:extLst>
                  <a:ext uri="{0D108BD9-81ED-4DB2-BD59-A6C34878D82A}">
                    <a16:rowId xmlns:a16="http://schemas.microsoft.com/office/drawing/2014/main" val="622152219"/>
                  </a:ext>
                </a:extLst>
              </a:tr>
            </a:tbl>
          </a:graphicData>
        </a:graphic>
      </p:graphicFrame>
      <p:sp>
        <p:nvSpPr>
          <p:cNvPr id="13" name="Textfeld 12">
            <a:hlinkClick r:id="" action="ppaction://hlinkshowjump?jump=nextslide"/>
            <a:extLst>
              <a:ext uri="{FF2B5EF4-FFF2-40B4-BE49-F238E27FC236}">
                <a16:creationId xmlns:a16="http://schemas.microsoft.com/office/drawing/2014/main" id="{93FE9956-5B4B-4424-AB9B-2FD9A9859397}"/>
              </a:ext>
            </a:extLst>
          </p:cNvPr>
          <p:cNvSpPr txBox="1"/>
          <p:nvPr/>
        </p:nvSpPr>
        <p:spPr>
          <a:xfrm>
            <a:off x="6219371" y="4061520"/>
            <a:ext cx="2797074" cy="433749"/>
          </a:xfrm>
          <a:prstGeom prst="rightArrow">
            <a:avLst>
              <a:gd name="adj1" fmla="val 100000"/>
              <a:gd name="adj2" fmla="val 50000"/>
            </a:avLst>
          </a:prstGeom>
          <a:solidFill>
            <a:schemeClr val="bg2"/>
          </a:solidFill>
          <a:ln>
            <a:solidFill>
              <a:schemeClr val="accent4"/>
            </a:solidFill>
          </a:ln>
          <a:effectLst>
            <a:outerShdw blurRad="50800" dist="38100" dir="2700000" algn="tl" rotWithShape="0">
              <a:prstClr val="black">
                <a:alpha val="40000"/>
              </a:prstClr>
            </a:outerShdw>
          </a:effectLst>
        </p:spPr>
        <p:txBody>
          <a:bodyPr wrap="square" rtlCol="0">
            <a:noAutofit/>
          </a:bodyPr>
          <a:lstStyle/>
          <a:p>
            <a:pPr algn="l"/>
            <a:r>
              <a:rPr lang="en-US" sz="1000"/>
              <a:t>Next slide shows how tools are used at the end and after the fair.</a:t>
            </a:r>
            <a:endParaRPr lang="en-US" sz="1000" i="1"/>
          </a:p>
        </p:txBody>
      </p:sp>
    </p:spTree>
    <p:extLst>
      <p:ext uri="{BB962C8B-B14F-4D97-AF65-F5344CB8AC3E}">
        <p14:creationId xmlns:p14="http://schemas.microsoft.com/office/powerpoint/2010/main" val="24068911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And this is how we applied the tools after or at the end of the fair.</a:t>
            </a:r>
            <a:br>
              <a:rPr lang="en-GB"/>
            </a:br>
            <a:r>
              <a:rPr lang="en-GB"/>
              <a:t>Tracer surveys are done via phone calls afterwards.</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4"/>
                </a:solidFill>
                <a:latin typeface="+mn-lt"/>
              </a:rPr>
              <a:t>How to collect the data?</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a:xfrm>
            <a:off x="1846523" y="4926383"/>
            <a:ext cx="5775978" cy="92333"/>
          </a:xfrm>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12</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duotone>
              <a:prstClr val="black"/>
              <a:schemeClr val="accent4">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graphicFrame>
        <p:nvGraphicFramePr>
          <p:cNvPr id="25" name="Tabelle 2">
            <a:extLst>
              <a:ext uri="{FF2B5EF4-FFF2-40B4-BE49-F238E27FC236}">
                <a16:creationId xmlns:a16="http://schemas.microsoft.com/office/drawing/2014/main" id="{06684B65-5CD8-451C-A656-DBD51DDFB6B7}"/>
              </a:ext>
            </a:extLst>
          </p:cNvPr>
          <p:cNvGraphicFramePr>
            <a:graphicFrameLocks noGrp="1"/>
          </p:cNvGraphicFramePr>
          <p:nvPr>
            <p:extLst>
              <p:ext uri="{D42A27DB-BD31-4B8C-83A1-F6EECF244321}">
                <p14:modId xmlns:p14="http://schemas.microsoft.com/office/powerpoint/2010/main" val="332147637"/>
              </p:ext>
            </p:extLst>
          </p:nvPr>
        </p:nvGraphicFramePr>
        <p:xfrm>
          <a:off x="449262" y="1042125"/>
          <a:ext cx="8567183" cy="2164080"/>
        </p:xfrm>
        <a:graphic>
          <a:graphicData uri="http://schemas.openxmlformats.org/drawingml/2006/table">
            <a:tbl>
              <a:tblPr firstRow="1" bandRow="1">
                <a:tableStyleId>{EB9631B5-78F2-41C9-869B-9F39066F8104}</a:tableStyleId>
              </a:tblPr>
              <a:tblGrid>
                <a:gridCol w="2214109">
                  <a:extLst>
                    <a:ext uri="{9D8B030D-6E8A-4147-A177-3AD203B41FA5}">
                      <a16:colId xmlns:a16="http://schemas.microsoft.com/office/drawing/2014/main" val="419727578"/>
                    </a:ext>
                  </a:extLst>
                </a:gridCol>
                <a:gridCol w="6353074">
                  <a:extLst>
                    <a:ext uri="{9D8B030D-6E8A-4147-A177-3AD203B41FA5}">
                      <a16:colId xmlns:a16="http://schemas.microsoft.com/office/drawing/2014/main" val="1252315306"/>
                    </a:ext>
                  </a:extLst>
                </a:gridCol>
              </a:tblGrid>
              <a:tr h="248596">
                <a:tc>
                  <a:txBody>
                    <a:bodyPr/>
                    <a:lstStyle/>
                    <a:p>
                      <a:r>
                        <a:rPr lang="en-GB" sz="1200" noProof="0">
                          <a:solidFill>
                            <a:schemeClr val="tx1"/>
                          </a:solidFill>
                        </a:rPr>
                        <a:t>Tool</a:t>
                      </a:r>
                      <a:endParaRPr lang="en-GB" sz="1200" noProof="0">
                        <a:solidFill>
                          <a:schemeClr val="tx1"/>
                        </a:solidFill>
                        <a:latin typeface="+mj-lt"/>
                      </a:endParaRPr>
                    </a:p>
                  </a:txBody>
                  <a:tcPr/>
                </a:tc>
                <a:tc>
                  <a:txBody>
                    <a:bodyPr/>
                    <a:lstStyle/>
                    <a:p>
                      <a:r>
                        <a:rPr lang="en-GB" sz="1200" noProof="0">
                          <a:solidFill>
                            <a:schemeClr val="tx1"/>
                          </a:solidFill>
                        </a:rPr>
                        <a:t>Data collection</a:t>
                      </a:r>
                      <a:endParaRPr lang="en-GB" sz="1200" noProof="0">
                        <a:solidFill>
                          <a:schemeClr val="tx1"/>
                        </a:solidFill>
                        <a:latin typeface="+mj-lt"/>
                      </a:endParaRPr>
                    </a:p>
                  </a:txBody>
                  <a:tcPr/>
                </a:tc>
                <a:extLst>
                  <a:ext uri="{0D108BD9-81ED-4DB2-BD59-A6C34878D82A}">
                    <a16:rowId xmlns:a16="http://schemas.microsoft.com/office/drawing/2014/main" val="851566138"/>
                  </a:ext>
                </a:extLst>
              </a:tr>
              <a:tr h="2167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Evaluation form youth</a:t>
                      </a:r>
                    </a:p>
                  </a:txBody>
                  <a:tcPr/>
                </a:tc>
                <a:tc>
                  <a:txBody>
                    <a:bodyPr/>
                    <a:lstStyle/>
                    <a:p>
                      <a:r>
                        <a:rPr lang="en-GB" sz="1000" noProof="0">
                          <a:solidFill>
                            <a:schemeClr val="tx1"/>
                          </a:solidFill>
                        </a:rPr>
                        <a:t>A sample of youth at the job fair has been interviewed by enumerators on the ground using digital data collection tools on tablets (KoboToolbox).</a:t>
                      </a:r>
                    </a:p>
                  </a:txBody>
                  <a:tcPr/>
                </a:tc>
                <a:extLst>
                  <a:ext uri="{0D108BD9-81ED-4DB2-BD59-A6C34878D82A}">
                    <a16:rowId xmlns:a16="http://schemas.microsoft.com/office/drawing/2014/main" val="3598194688"/>
                  </a:ext>
                </a:extLst>
              </a:tr>
              <a:tr h="2167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Evaluation form exhibitors</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solidFill>
                            <a:schemeClr val="tx1"/>
                          </a:solidFill>
                        </a:rPr>
                        <a:t>The evaluation form has been printed and given to each exhibitor to fill it out at the end of the day. It was collected by enumerators before the end of the fair.</a:t>
                      </a:r>
                    </a:p>
                  </a:txBody>
                  <a:tcPr/>
                </a:tc>
                <a:extLst>
                  <a:ext uri="{0D108BD9-81ED-4DB2-BD59-A6C34878D82A}">
                    <a16:rowId xmlns:a16="http://schemas.microsoft.com/office/drawing/2014/main" val="2061122853"/>
                  </a:ext>
                </a:extLst>
              </a:tr>
              <a:tr h="35695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Tracer survey for youth</a:t>
                      </a:r>
                    </a:p>
                  </a:txBody>
                  <a:tcPr/>
                </a:tc>
                <a:tc>
                  <a:txBody>
                    <a:bodyPr/>
                    <a:lstStyle/>
                    <a:p>
                      <a:r>
                        <a:rPr lang="en-GB" sz="1000" noProof="0">
                          <a:solidFill>
                            <a:schemeClr val="tx1"/>
                          </a:solidFill>
                        </a:rPr>
                        <a:t>The tracer surveys are conducted as phone interviews 3-6 months after the job fair on a random sample drawn from the participant’s list.</a:t>
                      </a:r>
                    </a:p>
                  </a:txBody>
                  <a:tcPr/>
                </a:tc>
                <a:extLst>
                  <a:ext uri="{0D108BD9-81ED-4DB2-BD59-A6C34878D82A}">
                    <a16:rowId xmlns:a16="http://schemas.microsoft.com/office/drawing/2014/main" val="2663608308"/>
                  </a:ext>
                </a:extLst>
              </a:tr>
              <a:tr h="49719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Tracer survey for companies</a:t>
                      </a:r>
                    </a:p>
                  </a:txBody>
                  <a:tcPr/>
                </a:tc>
                <a:tc>
                  <a:txBody>
                    <a:bodyPr/>
                    <a:lstStyle/>
                    <a:p>
                      <a:r>
                        <a:rPr lang="en-GB" sz="1000" noProof="0">
                          <a:solidFill>
                            <a:schemeClr val="tx1"/>
                          </a:solidFill>
                        </a:rPr>
                        <a:t>Phone interviews after 4-6 months on all the registered companies. It was tested to do the interview at an earlier stage (1-2 months after the job fair), but companies reported that recruitment was not yet finished. To define when to do the tracing, p</a:t>
                      </a:r>
                      <a:r>
                        <a:rPr lang="en-US" sz="1000" noProof="0" err="1">
                          <a:solidFill>
                            <a:schemeClr val="tx1"/>
                          </a:solidFill>
                        </a:rPr>
                        <a:t>erhaps</a:t>
                      </a:r>
                      <a:r>
                        <a:rPr lang="en-US" sz="1000" noProof="0">
                          <a:solidFill>
                            <a:schemeClr val="tx1"/>
                          </a:solidFill>
                        </a:rPr>
                        <a:t> the exhibitors can already include a tentative timeframe it may take them to finalize the recruitment process</a:t>
                      </a:r>
                      <a:r>
                        <a:rPr lang="en-GB" sz="1000" noProof="0">
                          <a:solidFill>
                            <a:schemeClr val="tx1"/>
                          </a:solidFill>
                        </a:rPr>
                        <a:t>.</a:t>
                      </a:r>
                    </a:p>
                  </a:txBody>
                  <a:tcPr/>
                </a:tc>
                <a:extLst>
                  <a:ext uri="{0D108BD9-81ED-4DB2-BD59-A6C34878D82A}">
                    <a16:rowId xmlns:a16="http://schemas.microsoft.com/office/drawing/2014/main" val="1152258330"/>
                  </a:ext>
                </a:extLst>
              </a:tr>
            </a:tbl>
          </a:graphicData>
        </a:graphic>
      </p:graphicFrame>
      <p:sp>
        <p:nvSpPr>
          <p:cNvPr id="13" name="Textfeld 12">
            <a:hlinkClick r:id="" action="ppaction://hlinkshowjump?jump=nextslide"/>
            <a:extLst>
              <a:ext uri="{FF2B5EF4-FFF2-40B4-BE49-F238E27FC236}">
                <a16:creationId xmlns:a16="http://schemas.microsoft.com/office/drawing/2014/main" id="{113B5C95-9C92-4555-BEE9-37F91A2CE07F}"/>
              </a:ext>
            </a:extLst>
          </p:cNvPr>
          <p:cNvSpPr txBox="1"/>
          <p:nvPr/>
        </p:nvSpPr>
        <p:spPr>
          <a:xfrm>
            <a:off x="6219371" y="3924578"/>
            <a:ext cx="2797074" cy="570691"/>
          </a:xfrm>
          <a:prstGeom prst="rightArrow">
            <a:avLst>
              <a:gd name="adj1" fmla="val 100000"/>
              <a:gd name="adj2" fmla="val 50000"/>
            </a:avLst>
          </a:prstGeom>
          <a:solidFill>
            <a:schemeClr val="bg2"/>
          </a:solidFill>
          <a:ln>
            <a:solidFill>
              <a:schemeClr val="accent4"/>
            </a:solidFill>
          </a:ln>
          <a:effectLst>
            <a:outerShdw blurRad="50800" dist="38100" dir="2700000" algn="tl" rotWithShape="0">
              <a:prstClr val="black">
                <a:alpha val="40000"/>
              </a:prstClr>
            </a:outerShdw>
          </a:effectLst>
        </p:spPr>
        <p:txBody>
          <a:bodyPr wrap="square" rtlCol="0">
            <a:noAutofit/>
          </a:bodyPr>
          <a:lstStyle/>
          <a:p>
            <a:pPr algn="l"/>
            <a:r>
              <a:rPr lang="en-US" sz="1000" i="1"/>
              <a:t>So that is how we did it, and on the next slide you find some DOs and DONTs for data collection.</a:t>
            </a:r>
          </a:p>
        </p:txBody>
      </p:sp>
    </p:spTree>
    <p:extLst>
      <p:ext uri="{BB962C8B-B14F-4D97-AF65-F5344CB8AC3E}">
        <p14:creationId xmlns:p14="http://schemas.microsoft.com/office/powerpoint/2010/main" val="15570749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Don’t make the same mistakes as we did.</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4"/>
                </a:solidFill>
                <a:latin typeface="+mn-lt"/>
              </a:rPr>
              <a:t>How to collect the data?</a:t>
            </a:r>
          </a:p>
        </p:txBody>
      </p:sp>
      <p:sp>
        <p:nvSpPr>
          <p:cNvPr id="15" name="Textplatzhalter 14">
            <a:extLst>
              <a:ext uri="{FF2B5EF4-FFF2-40B4-BE49-F238E27FC236}">
                <a16:creationId xmlns:a16="http://schemas.microsoft.com/office/drawing/2014/main" id="{509EE463-5E47-4E8F-A79D-B1A1F3D10C8F}"/>
              </a:ext>
            </a:extLst>
          </p:cNvPr>
          <p:cNvSpPr>
            <a:spLocks noGrp="1"/>
          </p:cNvSpPr>
          <p:nvPr>
            <p:ph type="body" sz="quarter" idx="13"/>
          </p:nvPr>
        </p:nvSpPr>
        <p:spPr>
          <a:xfrm>
            <a:off x="449817" y="1386113"/>
            <a:ext cx="6388974" cy="3243789"/>
          </a:xfrm>
          <a:solidFill>
            <a:schemeClr val="bg2"/>
          </a:solidFill>
        </p:spPr>
        <p:txBody>
          <a:bodyPr vert="horz" lIns="72000" tIns="72000" rIns="72000" bIns="72000" rtlCol="0" anchor="t">
            <a:noAutofit/>
          </a:bodyPr>
          <a:lstStyle/>
          <a:p>
            <a:pPr marL="171450" indent="-171450">
              <a:buClr>
                <a:schemeClr val="accent4"/>
              </a:buClr>
              <a:buFont typeface="Wingdings" panose="05000000000000000000" pitchFamily="2" charset="2"/>
              <a:buChar char="§"/>
            </a:pPr>
            <a:r>
              <a:rPr lang="en-GB" sz="1000"/>
              <a:t>Include M&amp;E since the beginning of the planning for a fair.</a:t>
            </a:r>
          </a:p>
          <a:p>
            <a:pPr marL="171450" indent="-171450">
              <a:buClr>
                <a:schemeClr val="accent4"/>
              </a:buClr>
              <a:buFont typeface="Wingdings" panose="05000000000000000000" pitchFamily="2" charset="2"/>
              <a:buChar char="§"/>
            </a:pPr>
            <a:r>
              <a:rPr lang="en-GB" sz="1000"/>
              <a:t>Do not only rely on online registration beforehand. It needs registration and interviews of exhibitors and youth on the ground.</a:t>
            </a:r>
          </a:p>
          <a:p>
            <a:pPr marL="171450" indent="-171450">
              <a:buClr>
                <a:schemeClr val="accent4"/>
              </a:buClr>
              <a:buFont typeface="Wingdings" panose="05000000000000000000" pitchFamily="2" charset="2"/>
              <a:buChar char="§"/>
            </a:pPr>
            <a:r>
              <a:rPr lang="en-GB" sz="1000"/>
              <a:t>Don’t trust that companies will send back the registration letter and vacancy list automatically in advance.</a:t>
            </a:r>
          </a:p>
          <a:p>
            <a:pPr marL="171450" indent="-171450">
              <a:buClr>
                <a:schemeClr val="accent4"/>
              </a:buClr>
              <a:buFont typeface="Wingdings" panose="05000000000000000000" pitchFamily="2" charset="2"/>
              <a:buChar char="§"/>
            </a:pPr>
            <a:r>
              <a:rPr lang="en-GB" sz="1000"/>
              <a:t>Beware of survey fatigue when registering youth. Rather keep it very short (max. five questions/columns on a participant’s list) and collect further (baseline) information only on a random sample.</a:t>
            </a:r>
          </a:p>
          <a:p>
            <a:pPr marL="171450" indent="-171450">
              <a:buClr>
                <a:schemeClr val="accent4"/>
              </a:buClr>
              <a:buFont typeface="Wingdings" panose="05000000000000000000" pitchFamily="2" charset="2"/>
              <a:buChar char="§"/>
            </a:pPr>
            <a:r>
              <a:rPr lang="en-GB" sz="1000"/>
              <a:t>Outsource all or nothing: If you are very clear on your objectives and tools for monitoring, do the data collection and analysis also yourself – as the service provider o will need a lot of on boarding and guidance. </a:t>
            </a:r>
          </a:p>
          <a:p>
            <a:pPr marL="171450" indent="-171450">
              <a:buClr>
                <a:schemeClr val="accent4"/>
              </a:buClr>
              <a:buFont typeface="Wingdings" panose="05000000000000000000" pitchFamily="2" charset="2"/>
              <a:buChar char="§"/>
            </a:pPr>
            <a:r>
              <a:rPr lang="en-GB" sz="1000"/>
              <a:t>Be on the ground yourself to organize and supervise the data collection.</a:t>
            </a:r>
          </a:p>
          <a:p>
            <a:pPr marL="171450" indent="-171450">
              <a:buClr>
                <a:schemeClr val="accent4"/>
              </a:buClr>
              <a:buFont typeface="Wingdings" panose="05000000000000000000" pitchFamily="2" charset="2"/>
              <a:buChar char="§"/>
            </a:pPr>
            <a:r>
              <a:rPr lang="en-GB" sz="1000"/>
              <a:t>Use digital data collection applications on tablets or smartphones on the ground to avoid laborious data entry tasks in the aftermath.</a:t>
            </a:r>
          </a:p>
          <a:p>
            <a:pPr marL="171450" indent="-171450">
              <a:buClr>
                <a:schemeClr val="accent4"/>
              </a:buClr>
              <a:buFont typeface="Wingdings" panose="05000000000000000000" pitchFamily="2" charset="2"/>
              <a:buChar char="§"/>
            </a:pPr>
            <a:r>
              <a:rPr lang="en-GB" sz="1000" err="1"/>
              <a:t>Pretest</a:t>
            </a:r>
            <a:r>
              <a:rPr lang="en-GB" sz="1000"/>
              <a:t> the final tools and technology used – if it doesn’t work on the day you are screwed.</a:t>
            </a:r>
          </a:p>
          <a:p>
            <a:pPr marL="171450" indent="-171450">
              <a:buClr>
                <a:schemeClr val="accent4"/>
              </a:buClr>
              <a:buFont typeface="Wingdings" panose="05000000000000000000" pitchFamily="2" charset="2"/>
              <a:buChar char="§"/>
            </a:pPr>
            <a:r>
              <a:rPr lang="en-GB" sz="1000"/>
              <a:t>Prepare well your enumerators. The tools need to be clear to them, their tasks as well! You may also prepare t-shirts and badges for the enumerators to be taken seriously and trusted on the ground:</a:t>
            </a:r>
          </a:p>
          <a:p>
            <a:pPr marL="171450" indent="-171450">
              <a:buClr>
                <a:schemeClr val="accent4"/>
              </a:buClr>
              <a:buFont typeface="Wingdings" panose="05000000000000000000" pitchFamily="2" charset="2"/>
              <a:buChar char="§"/>
            </a:pPr>
            <a:endParaRPr lang="en-GB" sz="1000"/>
          </a:p>
          <a:p>
            <a:pPr marL="171450" indent="-171450">
              <a:buFont typeface="Arial" panose="020B0604020202020204" pitchFamily="34" charset="0"/>
              <a:buChar char="•"/>
            </a:pPr>
            <a:endParaRPr lang="en-GB" sz="1000"/>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a:xfrm>
            <a:off x="1846523" y="4926383"/>
            <a:ext cx="5775978" cy="92333"/>
          </a:xfrm>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13</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5" cstate="screen">
            <a:duotone>
              <a:prstClr val="black"/>
              <a:schemeClr val="accent4">
                <a:tint val="45000"/>
                <a:satMod val="400000"/>
              </a:schemeClr>
            </a:duotone>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3" name="Textplatzhalter 14">
            <a:extLst>
              <a:ext uri="{FF2B5EF4-FFF2-40B4-BE49-F238E27FC236}">
                <a16:creationId xmlns:a16="http://schemas.microsoft.com/office/drawing/2014/main" id="{3DDAE25D-69C8-4E97-8959-1573F8CE2F6F}"/>
              </a:ext>
            </a:extLst>
          </p:cNvPr>
          <p:cNvSpPr txBox="1">
            <a:spLocks/>
          </p:cNvSpPr>
          <p:nvPr/>
        </p:nvSpPr>
        <p:spPr bwMode="gray">
          <a:xfrm>
            <a:off x="449262" y="1020969"/>
            <a:ext cx="8567180" cy="332405"/>
          </a:xfrm>
          <a:prstGeom prst="rect">
            <a:avLst/>
          </a:prstGeom>
          <a:solidFill>
            <a:schemeClr val="accent4"/>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latin typeface="+mj-lt"/>
              </a:rPr>
              <a:t>DOs and DON’Ts</a:t>
            </a:r>
          </a:p>
        </p:txBody>
      </p:sp>
      <p:graphicFrame>
        <p:nvGraphicFramePr>
          <p:cNvPr id="2" name="Objekt 1">
            <a:extLst>
              <a:ext uri="{FF2B5EF4-FFF2-40B4-BE49-F238E27FC236}">
                <a16:creationId xmlns:a16="http://schemas.microsoft.com/office/drawing/2014/main" id="{14697234-4F3F-4D78-8ED4-7C95C041C02A}"/>
              </a:ext>
            </a:extLst>
          </p:cNvPr>
          <p:cNvGraphicFramePr>
            <a:graphicFrameLocks noChangeAspect="1"/>
          </p:cNvGraphicFramePr>
          <p:nvPr>
            <p:extLst>
              <p:ext uri="{D42A27DB-BD31-4B8C-83A1-F6EECF244321}">
                <p14:modId xmlns:p14="http://schemas.microsoft.com/office/powerpoint/2010/main" val="226223017"/>
              </p:ext>
            </p:extLst>
          </p:nvPr>
        </p:nvGraphicFramePr>
        <p:xfrm>
          <a:off x="6151319" y="4071902"/>
          <a:ext cx="661333" cy="558000"/>
        </p:xfrm>
        <a:graphic>
          <a:graphicData uri="http://schemas.openxmlformats.org/presentationml/2006/ole">
            <mc:AlternateContent xmlns:mc="http://schemas.openxmlformats.org/markup-compatibility/2006">
              <mc:Choice xmlns:v="urn:schemas-microsoft-com:vml" Requires="v">
                <p:oleObj spid="_x0000_s3078" name="Acrobat Document" showAsIcon="1" r:id="rId13" imgW="914400" imgH="771480" progId="AcroExch.Document.DC">
                  <p:embed/>
                </p:oleObj>
              </mc:Choice>
              <mc:Fallback>
                <p:oleObj name="Acrobat Document" showAsIcon="1" r:id="rId13" imgW="914400" imgH="771480" progId="AcroExch.Document.DC">
                  <p:embed/>
                  <p:pic>
                    <p:nvPicPr>
                      <p:cNvPr id="2" name="Objekt 1">
                        <a:extLst>
                          <a:ext uri="{FF2B5EF4-FFF2-40B4-BE49-F238E27FC236}">
                            <a16:creationId xmlns:a16="http://schemas.microsoft.com/office/drawing/2014/main" id="{14697234-4F3F-4D78-8ED4-7C95C041C02A}"/>
                          </a:ext>
                        </a:extLst>
                      </p:cNvPr>
                      <p:cNvPicPr/>
                      <p:nvPr/>
                    </p:nvPicPr>
                    <p:blipFill>
                      <a:blip r:embed="rId14"/>
                      <a:stretch>
                        <a:fillRect/>
                      </a:stretch>
                    </p:blipFill>
                    <p:spPr>
                      <a:xfrm>
                        <a:off x="6151319" y="4071902"/>
                        <a:ext cx="661333" cy="558000"/>
                      </a:xfrm>
                      <a:prstGeom prst="rect">
                        <a:avLst/>
                      </a:prstGeom>
                    </p:spPr>
                  </p:pic>
                </p:oleObj>
              </mc:Fallback>
            </mc:AlternateContent>
          </a:graphicData>
        </a:graphic>
      </p:graphicFrame>
      <p:sp>
        <p:nvSpPr>
          <p:cNvPr id="17" name="Textfeld 16">
            <a:hlinkClick r:id="" action="ppaction://hlinkshowjump?jump=nextslide"/>
            <a:extLst>
              <a:ext uri="{FF2B5EF4-FFF2-40B4-BE49-F238E27FC236}">
                <a16:creationId xmlns:a16="http://schemas.microsoft.com/office/drawing/2014/main" id="{EA13EA07-A72B-480D-9766-DF47EEF22984}"/>
              </a:ext>
            </a:extLst>
          </p:cNvPr>
          <p:cNvSpPr txBox="1"/>
          <p:nvPr/>
        </p:nvSpPr>
        <p:spPr>
          <a:xfrm>
            <a:off x="7176981" y="3838886"/>
            <a:ext cx="1862114" cy="690898"/>
          </a:xfrm>
          <a:prstGeom prst="rightArrow">
            <a:avLst>
              <a:gd name="adj1" fmla="val 100000"/>
              <a:gd name="adj2" fmla="val 14890"/>
            </a:avLst>
          </a:prstGeom>
          <a:solidFill>
            <a:schemeClr val="bg2"/>
          </a:solidFill>
          <a:ln>
            <a:solidFill>
              <a:schemeClr val="accent5"/>
            </a:solidFill>
          </a:ln>
          <a:effectLst>
            <a:outerShdw blurRad="50800" dist="38100" dir="2700000" algn="tl" rotWithShape="0">
              <a:prstClr val="black">
                <a:alpha val="40000"/>
              </a:prstClr>
            </a:outerShdw>
          </a:effectLst>
        </p:spPr>
        <p:txBody>
          <a:bodyPr wrap="square" rtlCol="0">
            <a:noAutofit/>
          </a:bodyPr>
          <a:lstStyle/>
          <a:p>
            <a:pPr algn="l"/>
            <a:r>
              <a:rPr lang="en-US" sz="1000" i="1"/>
              <a:t>And now you got alle the information and your targets are well informed. How to use it?</a:t>
            </a:r>
          </a:p>
        </p:txBody>
      </p:sp>
    </p:spTree>
    <p:extLst>
      <p:ext uri="{BB962C8B-B14F-4D97-AF65-F5344CB8AC3E}">
        <p14:creationId xmlns:p14="http://schemas.microsoft.com/office/powerpoint/2010/main" val="393667591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Do not forget the most important step: Use the insights to improve the next job fair!</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5"/>
                </a:solidFill>
                <a:latin typeface="+mn-lt"/>
              </a:rPr>
              <a:t>How to use the data?</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a:xfrm>
            <a:off x="1059417" y="4926383"/>
            <a:ext cx="533639" cy="92333"/>
          </a:xfrm>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14</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3" cstate="screen">
            <a:duotone>
              <a:prstClr val="black"/>
              <a:schemeClr val="accent5">
                <a:tint val="45000"/>
                <a:satMod val="400000"/>
              </a:schemeClr>
            </a:duotone>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5" cstate="screen">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7" cstate="screen">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9" cstate="screen">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1" cstate="screen">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13" name="Textplatzhalter 14">
            <a:extLst>
              <a:ext uri="{FF2B5EF4-FFF2-40B4-BE49-F238E27FC236}">
                <a16:creationId xmlns:a16="http://schemas.microsoft.com/office/drawing/2014/main" id="{21CEA658-2EC9-4B88-8888-AF64AD35A71C}"/>
              </a:ext>
            </a:extLst>
          </p:cNvPr>
          <p:cNvSpPr txBox="1">
            <a:spLocks/>
          </p:cNvSpPr>
          <p:nvPr/>
        </p:nvSpPr>
        <p:spPr bwMode="gray">
          <a:xfrm>
            <a:off x="3128346" y="1533990"/>
            <a:ext cx="3743101" cy="1737530"/>
          </a:xfrm>
          <a:prstGeom prst="rect">
            <a:avLst/>
          </a:prstGeom>
          <a:solidFill>
            <a:schemeClr val="accent5">
              <a:lumMod val="20000"/>
              <a:lumOff val="80000"/>
            </a:schemeClr>
          </a:solidFill>
        </p:spPr>
        <p:txBody>
          <a:bodyPr vert="horz" lIns="72000" tIns="72000" rIns="72000" bIns="7200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GB" sz="1000" dirty="0"/>
              <a:t>Set up a cleaned participants data base. There will be a lot of double registrations if there are multiple people registering the participants. Cleaning will need some time.</a:t>
            </a:r>
          </a:p>
          <a:p>
            <a:pPr marL="171450" indent="-171450">
              <a:buFont typeface="Arial" panose="020B0604020202020204" pitchFamily="34" charset="0"/>
              <a:buChar char="•"/>
            </a:pPr>
            <a:r>
              <a:rPr lang="en-GB" sz="1000" dirty="0"/>
              <a:t>Set up a dashboard or a presentation with the most relevant findings. A long written report is often not handy. Don’t be fooled: setting up a presentation that is to the point takes at least the time as writing a report.</a:t>
            </a:r>
          </a:p>
          <a:p>
            <a:pPr marL="171450" indent="-171450">
              <a:buFont typeface="Arial" panose="020B0604020202020204" pitchFamily="34" charset="0"/>
              <a:buChar char="•"/>
            </a:pPr>
            <a:r>
              <a:rPr lang="en-GB" sz="1000" dirty="0"/>
              <a:t>Examples: </a:t>
            </a:r>
          </a:p>
        </p:txBody>
      </p:sp>
      <p:sp>
        <p:nvSpPr>
          <p:cNvPr id="17" name="Textplatzhalter 14">
            <a:extLst>
              <a:ext uri="{FF2B5EF4-FFF2-40B4-BE49-F238E27FC236}">
                <a16:creationId xmlns:a16="http://schemas.microsoft.com/office/drawing/2014/main" id="{E0DA1BB7-5166-4630-8C9A-07478E346C92}"/>
              </a:ext>
            </a:extLst>
          </p:cNvPr>
          <p:cNvSpPr txBox="1">
            <a:spLocks/>
          </p:cNvSpPr>
          <p:nvPr/>
        </p:nvSpPr>
        <p:spPr bwMode="gray">
          <a:xfrm>
            <a:off x="3128345" y="1158240"/>
            <a:ext cx="3743101" cy="332405"/>
          </a:xfrm>
          <a:prstGeom prst="rect">
            <a:avLst/>
          </a:prstGeom>
          <a:solidFill>
            <a:schemeClr val="accent5"/>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DOs and DON’Ts</a:t>
            </a:r>
          </a:p>
        </p:txBody>
      </p:sp>
      <p:sp>
        <p:nvSpPr>
          <p:cNvPr id="15" name="Textfeld 14">
            <a:extLst>
              <a:ext uri="{FF2B5EF4-FFF2-40B4-BE49-F238E27FC236}">
                <a16:creationId xmlns:a16="http://schemas.microsoft.com/office/drawing/2014/main" id="{A8D3F4BD-4524-4E0C-A6E5-DD7F50267001}"/>
              </a:ext>
            </a:extLst>
          </p:cNvPr>
          <p:cNvSpPr txBox="1"/>
          <p:nvPr/>
        </p:nvSpPr>
        <p:spPr>
          <a:xfrm>
            <a:off x="6918512" y="1158240"/>
            <a:ext cx="1804154" cy="2113280"/>
          </a:xfrm>
          <a:prstGeom prst="rect">
            <a:avLst/>
          </a:prstGeom>
          <a:solidFill>
            <a:schemeClr val="accent5">
              <a:lumMod val="20000"/>
              <a:lumOff val="80000"/>
            </a:schemeClr>
          </a:solidFill>
        </p:spPr>
        <p:txBody>
          <a:bodyPr wrap="square">
            <a:noAutofit/>
          </a:bodyPr>
          <a:lstStyle/>
          <a:p>
            <a:r>
              <a:rPr lang="en-GB" sz="1000" b="1" dirty="0"/>
              <a:t>And at the end:</a:t>
            </a:r>
          </a:p>
          <a:p>
            <a:r>
              <a:rPr lang="en-GB" sz="1000" dirty="0"/>
              <a:t>Discuss the results with the team and the partners to clearly define the lessons learnt and what needs to be done better and differently.</a:t>
            </a:r>
          </a:p>
          <a:p>
            <a:endParaRPr lang="en-GB" sz="1000" dirty="0"/>
          </a:p>
          <a:p>
            <a:r>
              <a:rPr lang="en-GB" sz="1000" dirty="0"/>
              <a:t>Check ideas for formats of such discussions in this file:</a:t>
            </a:r>
          </a:p>
        </p:txBody>
      </p:sp>
      <p:graphicFrame>
        <p:nvGraphicFramePr>
          <p:cNvPr id="3" name="Objekt 2">
            <a:hlinkClick r:id="" action="ppaction://ole?verb=0"/>
            <a:extLst>
              <a:ext uri="{FF2B5EF4-FFF2-40B4-BE49-F238E27FC236}">
                <a16:creationId xmlns:a16="http://schemas.microsoft.com/office/drawing/2014/main" id="{FBA6D75D-A728-48F7-90A1-5A7592F334C0}"/>
              </a:ext>
            </a:extLst>
          </p:cNvPr>
          <p:cNvGraphicFramePr>
            <a:graphicFrameLocks noChangeAspect="1"/>
          </p:cNvGraphicFramePr>
          <p:nvPr>
            <p:extLst>
              <p:ext uri="{D42A27DB-BD31-4B8C-83A1-F6EECF244321}">
                <p14:modId xmlns:p14="http://schemas.microsoft.com/office/powerpoint/2010/main" val="1618945753"/>
              </p:ext>
            </p:extLst>
          </p:nvPr>
        </p:nvGraphicFramePr>
        <p:xfrm>
          <a:off x="7993915" y="2715429"/>
          <a:ext cx="584745" cy="493379"/>
        </p:xfrm>
        <a:graphic>
          <a:graphicData uri="http://schemas.openxmlformats.org/presentationml/2006/ole">
            <mc:AlternateContent xmlns:mc="http://schemas.openxmlformats.org/markup-compatibility/2006">
              <mc:Choice xmlns:v="urn:schemas-microsoft-com:vml" Requires="v">
                <p:oleObj spid="_x0000_s4110" name="Presentation" showAsIcon="1" r:id="rId13" imgW="914400" imgH="771480" progId="PowerPoint.Show.12">
                  <p:embed/>
                </p:oleObj>
              </mc:Choice>
              <mc:Fallback>
                <p:oleObj name="Presentation" showAsIcon="1" r:id="rId13" imgW="914400" imgH="771480" progId="PowerPoint.Show.12">
                  <p:embed/>
                  <p:pic>
                    <p:nvPicPr>
                      <p:cNvPr id="3" name="Objekt 2">
                        <a:hlinkClick r:id="" action="ppaction://ole?verb=0"/>
                        <a:extLst>
                          <a:ext uri="{FF2B5EF4-FFF2-40B4-BE49-F238E27FC236}">
                            <a16:creationId xmlns:a16="http://schemas.microsoft.com/office/drawing/2014/main" id="{FBA6D75D-A728-48F7-90A1-5A7592F334C0}"/>
                          </a:ext>
                        </a:extLst>
                      </p:cNvPr>
                      <p:cNvPicPr/>
                      <p:nvPr/>
                    </p:nvPicPr>
                    <p:blipFill>
                      <a:blip r:embed="rId14"/>
                      <a:stretch>
                        <a:fillRect/>
                      </a:stretch>
                    </p:blipFill>
                    <p:spPr>
                      <a:xfrm>
                        <a:off x="7993915" y="2715429"/>
                        <a:ext cx="584745" cy="493379"/>
                      </a:xfrm>
                      <a:prstGeom prst="rect">
                        <a:avLst/>
                      </a:prstGeom>
                    </p:spPr>
                  </p:pic>
                </p:oleObj>
              </mc:Fallback>
            </mc:AlternateContent>
          </a:graphicData>
        </a:graphic>
      </p:graphicFrame>
      <p:pic>
        <p:nvPicPr>
          <p:cNvPr id="8" name="Grafik 7" descr="Presentation at Job Fare in Kenya">
            <a:extLst>
              <a:ext uri="{FF2B5EF4-FFF2-40B4-BE49-F238E27FC236}">
                <a16:creationId xmlns:a16="http://schemas.microsoft.com/office/drawing/2014/main" id="{D52CA205-8260-4A21-B4E2-01014674584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9262" y="1158239"/>
            <a:ext cx="2632017" cy="1715031"/>
          </a:xfrm>
          <a:prstGeom prst="rect">
            <a:avLst/>
          </a:prstGeom>
        </p:spPr>
      </p:pic>
      <p:pic>
        <p:nvPicPr>
          <p:cNvPr id="10" name="Grafik 9" descr="Presentation at Job Fare Mozambique">
            <a:extLst>
              <a:ext uri="{FF2B5EF4-FFF2-40B4-BE49-F238E27FC236}">
                <a16:creationId xmlns:a16="http://schemas.microsoft.com/office/drawing/2014/main" id="{AAA653FD-D8F4-4F74-9772-D69F2D2B1821}"/>
              </a:ext>
            </a:extLst>
          </p:cNvPr>
          <p:cNvPicPr>
            <a:picLocks noChangeAspect="1"/>
          </p:cNvPicPr>
          <p:nvPr/>
        </p:nvPicPr>
        <p:blipFill rotWithShape="1">
          <a:blip r:embed="rId16"/>
          <a:srcRect t="25946"/>
          <a:stretch/>
        </p:blipFill>
        <p:spPr>
          <a:xfrm>
            <a:off x="3128346" y="3329902"/>
            <a:ext cx="4408730" cy="1472391"/>
          </a:xfrm>
          <a:prstGeom prst="rect">
            <a:avLst/>
          </a:prstGeom>
        </p:spPr>
      </p:pic>
      <p:sp>
        <p:nvSpPr>
          <p:cNvPr id="24" name="Textplatzhalter 14">
            <a:extLst>
              <a:ext uri="{FF2B5EF4-FFF2-40B4-BE49-F238E27FC236}">
                <a16:creationId xmlns:a16="http://schemas.microsoft.com/office/drawing/2014/main" id="{80D279E3-116A-435D-BB01-8875F0E8A8CA}"/>
              </a:ext>
            </a:extLst>
          </p:cNvPr>
          <p:cNvSpPr txBox="1">
            <a:spLocks/>
          </p:cNvSpPr>
          <p:nvPr/>
        </p:nvSpPr>
        <p:spPr bwMode="gray">
          <a:xfrm>
            <a:off x="449262" y="2944905"/>
            <a:ext cx="2632017" cy="1857387"/>
          </a:xfrm>
          <a:prstGeom prst="rect">
            <a:avLst/>
          </a:prstGeom>
          <a:solidFill>
            <a:schemeClr val="accent5">
              <a:lumMod val="20000"/>
              <a:lumOff val="80000"/>
            </a:schemeClr>
          </a:solidFill>
        </p:spPr>
        <p:txBody>
          <a:bodyPr vert="horz" lIns="72000" tIns="72000" rIns="72000" bIns="72000" rtlCol="0" anchor="t">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sz="1000" b="1" dirty="0"/>
              <a:t>Use information for advertising the fair</a:t>
            </a:r>
          </a:p>
          <a:p>
            <a:r>
              <a:rPr lang="en-GB" sz="1000" dirty="0"/>
              <a:t>If the registration of exhibitors is done timely beforehand, you can use information on exhibitors (how many companies, support structures, </a:t>
            </a:r>
            <a:r>
              <a:rPr lang="en-GB" sz="1000" dirty="0" err="1"/>
              <a:t>agro</a:t>
            </a:r>
            <a:r>
              <a:rPr lang="en-GB" sz="1000" dirty="0"/>
              <a:t>-dealers etc.) and their offers (how many vacancies, which commodities are in request, what inputs, goods and services are in offer) to advertise for the fair. </a:t>
            </a:r>
          </a:p>
          <a:p>
            <a:r>
              <a:rPr lang="en-GB" sz="1000" dirty="0"/>
              <a:t>The results of the fairs:</a:t>
            </a:r>
          </a:p>
        </p:txBody>
      </p:sp>
      <p:graphicFrame>
        <p:nvGraphicFramePr>
          <p:cNvPr id="7" name="Objekt 6">
            <a:hlinkClick r:id="" action="ppaction://ole?verb=0"/>
            <a:extLst>
              <a:ext uri="{FF2B5EF4-FFF2-40B4-BE49-F238E27FC236}">
                <a16:creationId xmlns:a16="http://schemas.microsoft.com/office/drawing/2014/main" id="{06C1770A-9A9F-42E5-A1BD-829AFF31B431}"/>
              </a:ext>
            </a:extLst>
          </p:cNvPr>
          <p:cNvGraphicFramePr>
            <a:graphicFrameLocks noChangeAspect="1"/>
          </p:cNvGraphicFramePr>
          <p:nvPr>
            <p:extLst>
              <p:ext uri="{D42A27DB-BD31-4B8C-83A1-F6EECF244321}">
                <p14:modId xmlns:p14="http://schemas.microsoft.com/office/powerpoint/2010/main" val="1606723710"/>
              </p:ext>
            </p:extLst>
          </p:nvPr>
        </p:nvGraphicFramePr>
        <p:xfrm>
          <a:off x="3991855" y="2769238"/>
          <a:ext cx="457200" cy="385763"/>
        </p:xfrm>
        <a:graphic>
          <a:graphicData uri="http://schemas.openxmlformats.org/presentationml/2006/ole">
            <mc:AlternateContent xmlns:mc="http://schemas.openxmlformats.org/markup-compatibility/2006">
              <mc:Choice xmlns:v="urn:schemas-microsoft-com:vml" Requires="v">
                <p:oleObj spid="_x0000_s4111" name="Presentation" showAsIcon="1" r:id="rId17" imgW="914400" imgH="771480" progId="PowerPoint.Show.12">
                  <p:embed/>
                </p:oleObj>
              </mc:Choice>
              <mc:Fallback>
                <p:oleObj name="Presentation" showAsIcon="1" r:id="rId17" imgW="914400" imgH="771480" progId="PowerPoint.Show.12">
                  <p:embed/>
                  <p:pic>
                    <p:nvPicPr>
                      <p:cNvPr id="7" name="Objekt 6">
                        <a:hlinkClick r:id="" action="ppaction://ole?verb=0"/>
                        <a:extLst>
                          <a:ext uri="{FF2B5EF4-FFF2-40B4-BE49-F238E27FC236}">
                            <a16:creationId xmlns:a16="http://schemas.microsoft.com/office/drawing/2014/main" id="{06C1770A-9A9F-42E5-A1BD-829AFF31B431}"/>
                          </a:ext>
                        </a:extLst>
                      </p:cNvPr>
                      <p:cNvPicPr/>
                      <p:nvPr/>
                    </p:nvPicPr>
                    <p:blipFill>
                      <a:blip r:embed="rId18"/>
                      <a:stretch>
                        <a:fillRect/>
                      </a:stretch>
                    </p:blipFill>
                    <p:spPr>
                      <a:xfrm>
                        <a:off x="3991855" y="2769238"/>
                        <a:ext cx="457200" cy="385763"/>
                      </a:xfrm>
                      <a:prstGeom prst="rect">
                        <a:avLst/>
                      </a:prstGeom>
                    </p:spPr>
                  </p:pic>
                </p:oleObj>
              </mc:Fallback>
            </mc:AlternateContent>
          </a:graphicData>
        </a:graphic>
      </p:graphicFrame>
      <p:graphicFrame>
        <p:nvGraphicFramePr>
          <p:cNvPr id="9" name="Objekt 8">
            <a:extLst>
              <a:ext uri="{FF2B5EF4-FFF2-40B4-BE49-F238E27FC236}">
                <a16:creationId xmlns:a16="http://schemas.microsoft.com/office/drawing/2014/main" id="{CD1B1A05-4F6F-4292-90D6-16F36D66310B}"/>
              </a:ext>
            </a:extLst>
          </p:cNvPr>
          <p:cNvGraphicFramePr>
            <a:graphicFrameLocks noChangeAspect="1"/>
          </p:cNvGraphicFramePr>
          <p:nvPr>
            <p:extLst>
              <p:ext uri="{D42A27DB-BD31-4B8C-83A1-F6EECF244321}">
                <p14:modId xmlns:p14="http://schemas.microsoft.com/office/powerpoint/2010/main" val="2323229845"/>
              </p:ext>
            </p:extLst>
          </p:nvPr>
        </p:nvGraphicFramePr>
        <p:xfrm>
          <a:off x="1846523" y="4371476"/>
          <a:ext cx="510597" cy="430816"/>
        </p:xfrm>
        <a:graphic>
          <a:graphicData uri="http://schemas.openxmlformats.org/presentationml/2006/ole">
            <mc:AlternateContent xmlns:mc="http://schemas.openxmlformats.org/markup-compatibility/2006">
              <mc:Choice xmlns:v="urn:schemas-microsoft-com:vml" Requires="v">
                <p:oleObj spid="_x0000_s4112" name="Acrobat Document" showAsIcon="1" r:id="rId19" imgW="914400" imgH="771480" progId="AcroExch.Document.DC">
                  <p:embed/>
                </p:oleObj>
              </mc:Choice>
              <mc:Fallback>
                <p:oleObj name="Acrobat Document" showAsIcon="1" r:id="rId19" imgW="914400" imgH="771480" progId="AcroExch.Document.DC">
                  <p:embed/>
                  <p:pic>
                    <p:nvPicPr>
                      <p:cNvPr id="0" name=""/>
                      <p:cNvPicPr/>
                      <p:nvPr/>
                    </p:nvPicPr>
                    <p:blipFill>
                      <a:blip r:embed="rId20"/>
                      <a:stretch>
                        <a:fillRect/>
                      </a:stretch>
                    </p:blipFill>
                    <p:spPr>
                      <a:xfrm>
                        <a:off x="1846523" y="4371476"/>
                        <a:ext cx="510597" cy="430816"/>
                      </a:xfrm>
                      <a:prstGeom prst="rect">
                        <a:avLst/>
                      </a:prstGeom>
                    </p:spPr>
                  </p:pic>
                </p:oleObj>
              </mc:Fallback>
            </mc:AlternateContent>
          </a:graphicData>
        </a:graphic>
      </p:graphicFrame>
    </p:spTree>
    <p:extLst>
      <p:ext uri="{BB962C8B-B14F-4D97-AF65-F5344CB8AC3E}">
        <p14:creationId xmlns:p14="http://schemas.microsoft.com/office/powerpoint/2010/main" val="145653886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platzhalter 12">
            <a:extLst>
              <a:ext uri="{FF2B5EF4-FFF2-40B4-BE49-F238E27FC236}">
                <a16:creationId xmlns:a16="http://schemas.microsoft.com/office/drawing/2014/main" id="{0C218E15-0E4B-49F8-9EA7-AA002865E60E}"/>
              </a:ext>
            </a:extLst>
          </p:cNvPr>
          <p:cNvSpPr>
            <a:spLocks noGrp="1"/>
          </p:cNvSpPr>
          <p:nvPr>
            <p:ph type="body" sz="quarter" idx="31"/>
          </p:nvPr>
        </p:nvSpPr>
        <p:spPr>
          <a:xfrm>
            <a:off x="7545896" y="2707299"/>
            <a:ext cx="1455735" cy="204085"/>
          </a:xfrm>
        </p:spPr>
        <p:txBody>
          <a:bodyPr/>
          <a:lstStyle/>
          <a:p>
            <a:r>
              <a:rPr lang="de-DE"/>
              <a:t>Armando </a:t>
            </a:r>
            <a:r>
              <a:rPr lang="de-DE" err="1"/>
              <a:t>Tsêlo</a:t>
            </a:r>
            <a:r>
              <a:rPr lang="de-DE"/>
              <a:t> </a:t>
            </a:r>
          </a:p>
        </p:txBody>
      </p:sp>
      <p:sp>
        <p:nvSpPr>
          <p:cNvPr id="21" name="Textplatzhalter 20">
            <a:extLst>
              <a:ext uri="{FF2B5EF4-FFF2-40B4-BE49-F238E27FC236}">
                <a16:creationId xmlns:a16="http://schemas.microsoft.com/office/drawing/2014/main" id="{EE1D3C8E-830D-4CAF-85A9-C4041FF98643}"/>
              </a:ext>
            </a:extLst>
          </p:cNvPr>
          <p:cNvSpPr>
            <a:spLocks noGrp="1"/>
          </p:cNvSpPr>
          <p:nvPr>
            <p:ph type="body" sz="quarter" idx="32"/>
          </p:nvPr>
        </p:nvSpPr>
        <p:spPr>
          <a:xfrm>
            <a:off x="7545895" y="2939883"/>
            <a:ext cx="1455735" cy="204085"/>
          </a:xfrm>
        </p:spPr>
        <p:txBody>
          <a:bodyPr/>
          <a:lstStyle/>
          <a:p>
            <a:r>
              <a:rPr lang="de-DE"/>
              <a:t>M&amp;E-</a:t>
            </a:r>
            <a:r>
              <a:rPr lang="de-DE" err="1"/>
              <a:t>Advisor</a:t>
            </a:r>
            <a:r>
              <a:rPr lang="de-DE"/>
              <a:t>, Maputo</a:t>
            </a:r>
          </a:p>
        </p:txBody>
      </p:sp>
      <p:sp>
        <p:nvSpPr>
          <p:cNvPr id="26" name="Textplatzhalter 25">
            <a:extLst>
              <a:ext uri="{FF2B5EF4-FFF2-40B4-BE49-F238E27FC236}">
                <a16:creationId xmlns:a16="http://schemas.microsoft.com/office/drawing/2014/main" id="{AA2D066E-6E54-4AE8-9B18-2358FED8DC70}"/>
              </a:ext>
            </a:extLst>
          </p:cNvPr>
          <p:cNvSpPr>
            <a:spLocks noGrp="1"/>
          </p:cNvSpPr>
          <p:nvPr>
            <p:ph type="body" sz="quarter" idx="33"/>
          </p:nvPr>
        </p:nvSpPr>
        <p:spPr>
          <a:xfrm>
            <a:off x="7545896" y="3251950"/>
            <a:ext cx="1455735" cy="683544"/>
          </a:xfrm>
        </p:spPr>
        <p:txBody>
          <a:bodyPr/>
          <a:lstStyle/>
          <a:p>
            <a:r>
              <a:rPr lang="de-DE" dirty="0"/>
              <a:t>armando.tselo@giz.de</a:t>
            </a:r>
          </a:p>
          <a:p>
            <a:r>
              <a:rPr lang="de-DE" dirty="0">
                <a:hlinkClick r:id="rId2"/>
              </a:rPr>
              <a:t>LinkedIn</a:t>
            </a:r>
            <a:endParaRPr lang="de-DE" dirty="0"/>
          </a:p>
        </p:txBody>
      </p:sp>
      <p:pic>
        <p:nvPicPr>
          <p:cNvPr id="45" name="Bildplatzhalter 44" descr="Ein Bild, das Text enthält.&#10;&#10;Automatisch generierte Beschreibung">
            <a:extLst>
              <a:ext uri="{FF2B5EF4-FFF2-40B4-BE49-F238E27FC236}">
                <a16:creationId xmlns:a16="http://schemas.microsoft.com/office/drawing/2014/main" id="{2465C592-1FD5-4760-B519-6179FB184233}"/>
              </a:ext>
            </a:extLst>
          </p:cNvPr>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a:xfrm rot="5400000">
            <a:off x="6320612" y="2690814"/>
            <a:ext cx="1096963" cy="1096962"/>
          </a:xfrm>
        </p:spPr>
      </p:pic>
      <p:sp>
        <p:nvSpPr>
          <p:cNvPr id="2" name="Titel 1">
            <a:extLst>
              <a:ext uri="{FF2B5EF4-FFF2-40B4-BE49-F238E27FC236}">
                <a16:creationId xmlns:a16="http://schemas.microsoft.com/office/drawing/2014/main" id="{4C429F11-90C6-694F-A20E-B18E27C95B70}"/>
              </a:ext>
            </a:extLst>
          </p:cNvPr>
          <p:cNvSpPr>
            <a:spLocks noGrp="1"/>
          </p:cNvSpPr>
          <p:nvPr>
            <p:ph type="title"/>
          </p:nvPr>
        </p:nvSpPr>
        <p:spPr/>
        <p:txBody>
          <a:bodyPr/>
          <a:lstStyle/>
          <a:p>
            <a:r>
              <a:rPr lang="de-DE"/>
              <a:t>Any </a:t>
            </a:r>
            <a:r>
              <a:rPr lang="de-DE" err="1"/>
              <a:t>questions</a:t>
            </a:r>
            <a:r>
              <a:rPr lang="de-DE"/>
              <a:t>? </a:t>
            </a:r>
            <a:r>
              <a:rPr lang="de-DE" err="1"/>
              <a:t>Feel</a:t>
            </a:r>
            <a:r>
              <a:rPr lang="de-DE"/>
              <a:t> </a:t>
            </a:r>
            <a:r>
              <a:rPr lang="de-DE" err="1"/>
              <a:t>free</a:t>
            </a:r>
            <a:r>
              <a:rPr lang="de-DE"/>
              <a:t> to </a:t>
            </a:r>
            <a:r>
              <a:rPr lang="de-DE" err="1"/>
              <a:t>contact</a:t>
            </a:r>
            <a:r>
              <a:rPr lang="de-DE"/>
              <a:t> </a:t>
            </a:r>
            <a:r>
              <a:rPr lang="de-DE" err="1"/>
              <a:t>us</a:t>
            </a:r>
            <a:r>
              <a:rPr lang="de-DE"/>
              <a:t>!</a:t>
            </a:r>
          </a:p>
        </p:txBody>
      </p:sp>
      <p:sp>
        <p:nvSpPr>
          <p:cNvPr id="3" name="Fußzeilenplatzhalter 2">
            <a:extLst>
              <a:ext uri="{FF2B5EF4-FFF2-40B4-BE49-F238E27FC236}">
                <a16:creationId xmlns:a16="http://schemas.microsoft.com/office/drawing/2014/main" id="{F1040CA2-C4AC-1B4B-9D1D-6F6996610013}"/>
              </a:ext>
            </a:extLst>
          </p:cNvPr>
          <p:cNvSpPr>
            <a:spLocks noGrp="1"/>
          </p:cNvSpPr>
          <p:nvPr>
            <p:ph type="ftr" sz="quarter" idx="15"/>
          </p:nvPr>
        </p:nvSpPr>
        <p:spPr/>
        <p:txBody>
          <a:bodyPr/>
          <a:lstStyle/>
          <a:p>
            <a:r>
              <a:rPr lang="en-GB"/>
              <a:t>M&amp;E of (Rural) Job Fairs – How-To-Guide</a:t>
            </a:r>
          </a:p>
        </p:txBody>
      </p:sp>
      <p:sp>
        <p:nvSpPr>
          <p:cNvPr id="4" name="Foliennummernplatzhalter 3">
            <a:extLst>
              <a:ext uri="{FF2B5EF4-FFF2-40B4-BE49-F238E27FC236}">
                <a16:creationId xmlns:a16="http://schemas.microsoft.com/office/drawing/2014/main" id="{E020E079-E429-5747-B2C6-6CB7592B9CA2}"/>
              </a:ext>
            </a:extLst>
          </p:cNvPr>
          <p:cNvSpPr>
            <a:spLocks noGrp="1"/>
          </p:cNvSpPr>
          <p:nvPr>
            <p:ph type="sldNum" sz="quarter" idx="16"/>
          </p:nvPr>
        </p:nvSpPr>
        <p:spPr/>
        <p:txBody>
          <a:bodyPr/>
          <a:lstStyle/>
          <a:p>
            <a:r>
              <a:rPr lang="en-GB"/>
              <a:t>Page </a:t>
            </a:r>
            <a:fld id="{3A8B5DB7-81A8-4ED4-916B-6B23CD603687}" type="slidenum">
              <a:rPr lang="en-GB" smtClean="0"/>
              <a:pPr/>
              <a:t>15</a:t>
            </a:fld>
            <a:endParaRPr lang="en-GB"/>
          </a:p>
        </p:txBody>
      </p:sp>
      <p:sp>
        <p:nvSpPr>
          <p:cNvPr id="5" name="Datumsplatzhalter 4">
            <a:extLst>
              <a:ext uri="{FF2B5EF4-FFF2-40B4-BE49-F238E27FC236}">
                <a16:creationId xmlns:a16="http://schemas.microsoft.com/office/drawing/2014/main" id="{90BAA93E-E07C-964F-B56A-A98738FE9D30}"/>
              </a:ext>
            </a:extLst>
          </p:cNvPr>
          <p:cNvSpPr>
            <a:spLocks noGrp="1"/>
          </p:cNvSpPr>
          <p:nvPr>
            <p:ph type="dt" sz="half" idx="2"/>
          </p:nvPr>
        </p:nvSpPr>
        <p:spPr/>
        <p:txBody>
          <a:bodyPr/>
          <a:lstStyle/>
          <a:p>
            <a:r>
              <a:rPr lang="en-GB"/>
              <a:t>2023</a:t>
            </a:r>
            <a:endParaRPr lang="de-DE"/>
          </a:p>
        </p:txBody>
      </p:sp>
      <p:sp>
        <p:nvSpPr>
          <p:cNvPr id="6" name="Textplatzhalter 5">
            <a:extLst>
              <a:ext uri="{FF2B5EF4-FFF2-40B4-BE49-F238E27FC236}">
                <a16:creationId xmlns:a16="http://schemas.microsoft.com/office/drawing/2014/main" id="{45F6D1EA-9762-AF4A-95F1-503E4EBF7D94}"/>
              </a:ext>
            </a:extLst>
          </p:cNvPr>
          <p:cNvSpPr>
            <a:spLocks noGrp="1"/>
          </p:cNvSpPr>
          <p:nvPr>
            <p:ph type="body" sz="quarter" idx="18"/>
          </p:nvPr>
        </p:nvSpPr>
        <p:spPr>
          <a:xfrm>
            <a:off x="4675826" y="1176342"/>
            <a:ext cx="1455735" cy="204085"/>
          </a:xfrm>
        </p:spPr>
        <p:txBody>
          <a:bodyPr/>
          <a:lstStyle/>
          <a:p>
            <a:r>
              <a:rPr lang="de-DE"/>
              <a:t>Regina Gunda</a:t>
            </a:r>
          </a:p>
        </p:txBody>
      </p:sp>
      <p:sp>
        <p:nvSpPr>
          <p:cNvPr id="7" name="Textplatzhalter 6">
            <a:extLst>
              <a:ext uri="{FF2B5EF4-FFF2-40B4-BE49-F238E27FC236}">
                <a16:creationId xmlns:a16="http://schemas.microsoft.com/office/drawing/2014/main" id="{6791D33D-22C2-4D4A-9BE6-5149F43B03C7}"/>
              </a:ext>
            </a:extLst>
          </p:cNvPr>
          <p:cNvSpPr>
            <a:spLocks noGrp="1"/>
          </p:cNvSpPr>
          <p:nvPr>
            <p:ph type="body" sz="quarter" idx="19"/>
          </p:nvPr>
        </p:nvSpPr>
        <p:spPr>
          <a:xfrm>
            <a:off x="4675826" y="1332723"/>
            <a:ext cx="1455735" cy="204085"/>
          </a:xfrm>
        </p:spPr>
        <p:txBody>
          <a:bodyPr/>
          <a:lstStyle/>
          <a:p>
            <a:r>
              <a:rPr lang="de-DE"/>
              <a:t>M&amp;E-</a:t>
            </a:r>
            <a:r>
              <a:rPr lang="de-DE" err="1"/>
              <a:t>Advisor</a:t>
            </a:r>
            <a:r>
              <a:rPr lang="de-DE"/>
              <a:t>, Lilongwe</a:t>
            </a:r>
          </a:p>
        </p:txBody>
      </p:sp>
      <p:sp>
        <p:nvSpPr>
          <p:cNvPr id="8" name="Textplatzhalter 7">
            <a:extLst>
              <a:ext uri="{FF2B5EF4-FFF2-40B4-BE49-F238E27FC236}">
                <a16:creationId xmlns:a16="http://schemas.microsoft.com/office/drawing/2014/main" id="{F942CB57-C98D-3845-92A5-AE63953D5469}"/>
              </a:ext>
            </a:extLst>
          </p:cNvPr>
          <p:cNvSpPr>
            <a:spLocks noGrp="1"/>
          </p:cNvSpPr>
          <p:nvPr>
            <p:ph type="body" sz="quarter" idx="20"/>
          </p:nvPr>
        </p:nvSpPr>
        <p:spPr>
          <a:xfrm>
            <a:off x="4675826" y="1560127"/>
            <a:ext cx="1455735" cy="683544"/>
          </a:xfrm>
        </p:spPr>
        <p:txBody>
          <a:bodyPr/>
          <a:lstStyle/>
          <a:p>
            <a:r>
              <a:rPr lang="de-DE" dirty="0"/>
              <a:t>regina.gunda@giz.de</a:t>
            </a:r>
          </a:p>
          <a:p>
            <a:r>
              <a:rPr lang="de-DE" dirty="0">
                <a:hlinkClick r:id="rId4"/>
              </a:rPr>
              <a:t>LinkedIn</a:t>
            </a:r>
            <a:endParaRPr lang="de-DE" dirty="0"/>
          </a:p>
        </p:txBody>
      </p:sp>
      <p:pic>
        <p:nvPicPr>
          <p:cNvPr id="27" name="Bildplatzhalter 26">
            <a:extLst>
              <a:ext uri="{FF2B5EF4-FFF2-40B4-BE49-F238E27FC236}">
                <a16:creationId xmlns:a16="http://schemas.microsoft.com/office/drawing/2014/main" id="{91766BB6-694E-E84A-B03F-C94F91453915}"/>
              </a:ext>
            </a:extLst>
          </p:cNvPr>
          <p:cNvPicPr>
            <a:picLocks noGrp="1" noChangeAspect="1"/>
          </p:cNvPicPr>
          <p:nvPr>
            <p:ph type="pic" sz="quarter" idx="22"/>
          </p:nvPr>
        </p:nvPicPr>
        <p:blipFill rotWithShape="1">
          <a:blip r:embed="rId5" cstate="screen">
            <a:extLst>
              <a:ext uri="{28A0092B-C50C-407E-A947-70E740481C1C}">
                <a14:useLocalDpi xmlns:a14="http://schemas.microsoft.com/office/drawing/2010/main"/>
              </a:ext>
            </a:extLst>
          </a:blip>
          <a:srcRect l="11283" r="8680" b="19962"/>
          <a:stretch/>
        </p:blipFill>
        <p:spPr>
          <a:xfrm>
            <a:off x="6405405" y="1159409"/>
            <a:ext cx="1098019" cy="1098020"/>
          </a:xfrm>
        </p:spPr>
      </p:pic>
      <p:sp>
        <p:nvSpPr>
          <p:cNvPr id="10" name="Textplatzhalter 9">
            <a:extLst>
              <a:ext uri="{FF2B5EF4-FFF2-40B4-BE49-F238E27FC236}">
                <a16:creationId xmlns:a16="http://schemas.microsoft.com/office/drawing/2014/main" id="{8EF12FC4-8B32-E343-9F99-8E2ABFC9AEF0}"/>
              </a:ext>
            </a:extLst>
          </p:cNvPr>
          <p:cNvSpPr>
            <a:spLocks noGrp="1"/>
          </p:cNvSpPr>
          <p:nvPr>
            <p:ph type="body" sz="quarter" idx="23"/>
          </p:nvPr>
        </p:nvSpPr>
        <p:spPr>
          <a:xfrm>
            <a:off x="7630693" y="1193275"/>
            <a:ext cx="1455735" cy="204085"/>
          </a:xfrm>
        </p:spPr>
        <p:txBody>
          <a:bodyPr/>
          <a:lstStyle/>
          <a:p>
            <a:r>
              <a:rPr lang="de-DE"/>
              <a:t>Lukas Marx</a:t>
            </a:r>
          </a:p>
        </p:txBody>
      </p:sp>
      <p:sp>
        <p:nvSpPr>
          <p:cNvPr id="11" name="Textplatzhalter 10">
            <a:extLst>
              <a:ext uri="{FF2B5EF4-FFF2-40B4-BE49-F238E27FC236}">
                <a16:creationId xmlns:a16="http://schemas.microsoft.com/office/drawing/2014/main" id="{E3629FD6-277C-A145-9928-DC440CBECEF8}"/>
              </a:ext>
            </a:extLst>
          </p:cNvPr>
          <p:cNvSpPr>
            <a:spLocks noGrp="1"/>
          </p:cNvSpPr>
          <p:nvPr>
            <p:ph type="body" sz="quarter" idx="24"/>
          </p:nvPr>
        </p:nvSpPr>
        <p:spPr>
          <a:xfrm>
            <a:off x="7630693" y="1332723"/>
            <a:ext cx="1455735" cy="204085"/>
          </a:xfrm>
        </p:spPr>
        <p:txBody>
          <a:bodyPr/>
          <a:lstStyle/>
          <a:p>
            <a:r>
              <a:rPr lang="de-DE" err="1"/>
              <a:t>Advisor</a:t>
            </a:r>
            <a:r>
              <a:rPr lang="de-DE"/>
              <a:t>, Bonn</a:t>
            </a:r>
          </a:p>
        </p:txBody>
      </p:sp>
      <p:sp>
        <p:nvSpPr>
          <p:cNvPr id="12" name="Textplatzhalter 11">
            <a:extLst>
              <a:ext uri="{FF2B5EF4-FFF2-40B4-BE49-F238E27FC236}">
                <a16:creationId xmlns:a16="http://schemas.microsoft.com/office/drawing/2014/main" id="{FBAA1E58-21EE-BE43-BAA6-557A4050E0CA}"/>
              </a:ext>
            </a:extLst>
          </p:cNvPr>
          <p:cNvSpPr>
            <a:spLocks noGrp="1"/>
          </p:cNvSpPr>
          <p:nvPr>
            <p:ph type="body" sz="quarter" idx="25"/>
          </p:nvPr>
        </p:nvSpPr>
        <p:spPr>
          <a:xfrm>
            <a:off x="7630693" y="1560127"/>
            <a:ext cx="1455735" cy="683544"/>
          </a:xfrm>
        </p:spPr>
        <p:txBody>
          <a:bodyPr/>
          <a:lstStyle/>
          <a:p>
            <a:r>
              <a:rPr lang="de-DE" dirty="0"/>
              <a:t>lukas.marx@giz.de</a:t>
            </a:r>
          </a:p>
          <a:p>
            <a:r>
              <a:rPr lang="de-DE" dirty="0">
                <a:hlinkClick r:id="rId6"/>
              </a:rPr>
              <a:t>LinkedIn</a:t>
            </a:r>
            <a:endParaRPr lang="de-DE" dirty="0"/>
          </a:p>
        </p:txBody>
      </p:sp>
      <p:pic>
        <p:nvPicPr>
          <p:cNvPr id="29" name="Bildplatzhalter 28">
            <a:extLst>
              <a:ext uri="{FF2B5EF4-FFF2-40B4-BE49-F238E27FC236}">
                <a16:creationId xmlns:a16="http://schemas.microsoft.com/office/drawing/2014/main" id="{BDE7B476-3AAF-3E4E-A8F5-B260A24EF448}"/>
              </a:ext>
            </a:extLst>
          </p:cNvPr>
          <p:cNvPicPr>
            <a:picLocks noGrp="1" noChangeAspect="1"/>
          </p:cNvPicPr>
          <p:nvPr>
            <p:ph type="pic" sz="quarter" idx="26"/>
          </p:nvPr>
        </p:nvPicPr>
        <p:blipFill>
          <a:blip r:embed="rId7" cstate="screen">
            <a:extLst>
              <a:ext uri="{28A0092B-C50C-407E-A947-70E740481C1C}">
                <a14:useLocalDpi xmlns:a14="http://schemas.microsoft.com/office/drawing/2010/main"/>
              </a:ext>
            </a:extLst>
          </a:blip>
          <a:srcRect/>
          <a:stretch>
            <a:fillRect/>
          </a:stretch>
        </p:blipFill>
        <p:spPr>
          <a:xfrm rot="5400000">
            <a:off x="3420400" y="1159404"/>
            <a:ext cx="1098550" cy="1098550"/>
          </a:xfrm>
        </p:spPr>
      </p:pic>
      <p:sp>
        <p:nvSpPr>
          <p:cNvPr id="14" name="Textplatzhalter 13">
            <a:extLst>
              <a:ext uri="{FF2B5EF4-FFF2-40B4-BE49-F238E27FC236}">
                <a16:creationId xmlns:a16="http://schemas.microsoft.com/office/drawing/2014/main" id="{D747CE70-E001-7F42-8D35-63A80DF8A4ED}"/>
              </a:ext>
            </a:extLst>
          </p:cNvPr>
          <p:cNvSpPr>
            <a:spLocks noGrp="1"/>
          </p:cNvSpPr>
          <p:nvPr>
            <p:ph type="body" sz="quarter" idx="27"/>
          </p:nvPr>
        </p:nvSpPr>
        <p:spPr>
          <a:xfrm>
            <a:off x="1604725" y="2699519"/>
            <a:ext cx="1455735" cy="204085"/>
          </a:xfrm>
        </p:spPr>
        <p:txBody>
          <a:bodyPr/>
          <a:lstStyle/>
          <a:p>
            <a:r>
              <a:rPr lang="de-DE"/>
              <a:t>Gregory Kirimi Muriuki</a:t>
            </a:r>
            <a:endParaRPr lang="de-DE" dirty="0"/>
          </a:p>
        </p:txBody>
      </p:sp>
      <p:sp>
        <p:nvSpPr>
          <p:cNvPr id="15" name="Textplatzhalter 14">
            <a:extLst>
              <a:ext uri="{FF2B5EF4-FFF2-40B4-BE49-F238E27FC236}">
                <a16:creationId xmlns:a16="http://schemas.microsoft.com/office/drawing/2014/main" id="{86DAFA59-56B2-3141-A7E3-3EA142FB3898}"/>
              </a:ext>
            </a:extLst>
          </p:cNvPr>
          <p:cNvSpPr>
            <a:spLocks noGrp="1"/>
          </p:cNvSpPr>
          <p:nvPr>
            <p:ph type="body" sz="quarter" idx="28"/>
          </p:nvPr>
        </p:nvSpPr>
        <p:spPr>
          <a:xfrm>
            <a:off x="1604725" y="2864367"/>
            <a:ext cx="1455735" cy="204085"/>
          </a:xfrm>
        </p:spPr>
        <p:txBody>
          <a:bodyPr/>
          <a:lstStyle/>
          <a:p>
            <a:r>
              <a:rPr lang="de-DE"/>
              <a:t>M&amp;E-</a:t>
            </a:r>
            <a:r>
              <a:rPr lang="de-DE" err="1"/>
              <a:t>Advisor</a:t>
            </a:r>
            <a:r>
              <a:rPr lang="de-DE"/>
              <a:t>, Kisumu</a:t>
            </a:r>
          </a:p>
        </p:txBody>
      </p:sp>
      <p:sp>
        <p:nvSpPr>
          <p:cNvPr id="16" name="Textplatzhalter 15">
            <a:extLst>
              <a:ext uri="{FF2B5EF4-FFF2-40B4-BE49-F238E27FC236}">
                <a16:creationId xmlns:a16="http://schemas.microsoft.com/office/drawing/2014/main" id="{3B393E39-F04B-B94E-9C35-EB345FD8735D}"/>
              </a:ext>
            </a:extLst>
          </p:cNvPr>
          <p:cNvSpPr>
            <a:spLocks noGrp="1"/>
          </p:cNvSpPr>
          <p:nvPr>
            <p:ph type="body" sz="quarter" idx="29"/>
          </p:nvPr>
        </p:nvSpPr>
        <p:spPr>
          <a:xfrm>
            <a:off x="1604725" y="3091771"/>
            <a:ext cx="1455735" cy="683544"/>
          </a:xfrm>
        </p:spPr>
        <p:txBody>
          <a:bodyPr/>
          <a:lstStyle/>
          <a:p>
            <a:r>
              <a:rPr lang="de-DE" dirty="0"/>
              <a:t>gregory.muriuki@giz.de</a:t>
            </a:r>
          </a:p>
          <a:p>
            <a:r>
              <a:rPr lang="de-DE" dirty="0">
                <a:hlinkClick r:id="rId8"/>
              </a:rPr>
              <a:t>LinkedIn</a:t>
            </a:r>
            <a:endParaRPr lang="de-DE" dirty="0"/>
          </a:p>
          <a:p>
            <a:endParaRPr lang="de-DE" dirty="0"/>
          </a:p>
        </p:txBody>
      </p:sp>
      <p:pic>
        <p:nvPicPr>
          <p:cNvPr id="31" name="Bildplatzhalter 30">
            <a:extLst>
              <a:ext uri="{FF2B5EF4-FFF2-40B4-BE49-F238E27FC236}">
                <a16:creationId xmlns:a16="http://schemas.microsoft.com/office/drawing/2014/main" id="{43C1902E-FCF1-904E-82BA-A3E4CB7031A5}"/>
              </a:ext>
            </a:extLst>
          </p:cNvPr>
          <p:cNvPicPr>
            <a:picLocks noGrp="1" noChangeAspect="1"/>
          </p:cNvPicPr>
          <p:nvPr>
            <p:ph type="pic" sz="quarter" idx="30"/>
          </p:nvPr>
        </p:nvPicPr>
        <p:blipFill rotWithShape="1">
          <a:blip r:embed="rId9" cstate="screen">
            <a:extLst>
              <a:ext uri="{28A0092B-C50C-407E-A947-70E740481C1C}">
                <a14:useLocalDpi xmlns:a14="http://schemas.microsoft.com/office/drawing/2010/main"/>
              </a:ext>
            </a:extLst>
          </a:blip>
          <a:srcRect l="11291" t="-610" r="7208" b="19109"/>
          <a:stretch/>
        </p:blipFill>
        <p:spPr>
          <a:xfrm>
            <a:off x="379173" y="2682586"/>
            <a:ext cx="1098019" cy="1098020"/>
          </a:xfrm>
        </p:spPr>
      </p:pic>
      <p:sp>
        <p:nvSpPr>
          <p:cNvPr id="22" name="Textplatzhalter 21">
            <a:extLst>
              <a:ext uri="{FF2B5EF4-FFF2-40B4-BE49-F238E27FC236}">
                <a16:creationId xmlns:a16="http://schemas.microsoft.com/office/drawing/2014/main" id="{1AFCA635-B435-DD47-B7CF-1FA98FEB1F78}"/>
              </a:ext>
            </a:extLst>
          </p:cNvPr>
          <p:cNvSpPr>
            <a:spLocks noGrp="1"/>
          </p:cNvSpPr>
          <p:nvPr>
            <p:ph type="body" sz="quarter" idx="35"/>
          </p:nvPr>
        </p:nvSpPr>
        <p:spPr>
          <a:xfrm>
            <a:off x="4589466" y="2724231"/>
            <a:ext cx="1455735" cy="204085"/>
          </a:xfrm>
        </p:spPr>
        <p:txBody>
          <a:bodyPr/>
          <a:lstStyle/>
          <a:p>
            <a:r>
              <a:rPr lang="de-DE"/>
              <a:t>Flavienne Ouandaogo</a:t>
            </a:r>
          </a:p>
        </p:txBody>
      </p:sp>
      <p:sp>
        <p:nvSpPr>
          <p:cNvPr id="23" name="Textplatzhalter 22">
            <a:extLst>
              <a:ext uri="{FF2B5EF4-FFF2-40B4-BE49-F238E27FC236}">
                <a16:creationId xmlns:a16="http://schemas.microsoft.com/office/drawing/2014/main" id="{371258F7-3F02-064E-B952-10103A8039A9}"/>
              </a:ext>
            </a:extLst>
          </p:cNvPr>
          <p:cNvSpPr>
            <a:spLocks noGrp="1"/>
          </p:cNvSpPr>
          <p:nvPr>
            <p:ph type="body" sz="quarter" idx="36"/>
          </p:nvPr>
        </p:nvSpPr>
        <p:spPr>
          <a:xfrm>
            <a:off x="4589466" y="2897546"/>
            <a:ext cx="1455735" cy="204085"/>
          </a:xfrm>
        </p:spPr>
        <p:txBody>
          <a:bodyPr/>
          <a:lstStyle/>
          <a:p>
            <a:r>
              <a:rPr lang="de-DE"/>
              <a:t>M&amp;E-</a:t>
            </a:r>
            <a:r>
              <a:rPr lang="de-DE" err="1"/>
              <a:t>Advisor</a:t>
            </a:r>
            <a:r>
              <a:rPr lang="de-DE"/>
              <a:t>, Ouagadougou</a:t>
            </a:r>
          </a:p>
        </p:txBody>
      </p:sp>
      <p:sp>
        <p:nvSpPr>
          <p:cNvPr id="24" name="Textplatzhalter 23">
            <a:extLst>
              <a:ext uri="{FF2B5EF4-FFF2-40B4-BE49-F238E27FC236}">
                <a16:creationId xmlns:a16="http://schemas.microsoft.com/office/drawing/2014/main" id="{D8B8228A-A452-284D-B00B-71831EBB05D3}"/>
              </a:ext>
            </a:extLst>
          </p:cNvPr>
          <p:cNvSpPr>
            <a:spLocks noGrp="1"/>
          </p:cNvSpPr>
          <p:nvPr>
            <p:ph type="body" sz="quarter" idx="37"/>
          </p:nvPr>
        </p:nvSpPr>
        <p:spPr>
          <a:xfrm>
            <a:off x="4589466" y="3175747"/>
            <a:ext cx="1455735" cy="683544"/>
          </a:xfrm>
        </p:spPr>
        <p:txBody>
          <a:bodyPr/>
          <a:lstStyle/>
          <a:p>
            <a:r>
              <a:rPr lang="de-DE" dirty="0"/>
              <a:t>flavienne.ouandaogo@giz.de</a:t>
            </a:r>
          </a:p>
          <a:p>
            <a:r>
              <a:rPr lang="de-DE" dirty="0">
                <a:hlinkClick r:id="rId10"/>
              </a:rPr>
              <a:t>LinkedIn</a:t>
            </a:r>
            <a:endParaRPr lang="de-DE" dirty="0"/>
          </a:p>
        </p:txBody>
      </p:sp>
      <p:pic>
        <p:nvPicPr>
          <p:cNvPr id="35" name="Bildplatzhalter 34">
            <a:extLst>
              <a:ext uri="{FF2B5EF4-FFF2-40B4-BE49-F238E27FC236}">
                <a16:creationId xmlns:a16="http://schemas.microsoft.com/office/drawing/2014/main" id="{3E8A21DF-8E11-9A4D-9483-600F9784B66C}"/>
              </a:ext>
            </a:extLst>
          </p:cNvPr>
          <p:cNvPicPr>
            <a:picLocks noGrp="1" noChangeAspect="1"/>
          </p:cNvPicPr>
          <p:nvPr>
            <p:ph type="pic" sz="quarter" idx="38"/>
          </p:nvPr>
        </p:nvPicPr>
        <p:blipFill rotWithShape="1">
          <a:blip r:embed="rId11" cstate="screen">
            <a:extLst>
              <a:ext uri="{28A0092B-C50C-407E-A947-70E740481C1C}">
                <a14:useLocalDpi xmlns:a14="http://schemas.microsoft.com/office/drawing/2010/main"/>
              </a:ext>
            </a:extLst>
          </a:blip>
          <a:srcRect/>
          <a:stretch/>
        </p:blipFill>
        <p:spPr>
          <a:xfrm>
            <a:off x="3364178" y="2707298"/>
            <a:ext cx="1098019" cy="1098020"/>
          </a:xfrm>
        </p:spPr>
      </p:pic>
      <p:sp>
        <p:nvSpPr>
          <p:cNvPr id="62" name="Textplatzhalter 13">
            <a:extLst>
              <a:ext uri="{FF2B5EF4-FFF2-40B4-BE49-F238E27FC236}">
                <a16:creationId xmlns:a16="http://schemas.microsoft.com/office/drawing/2014/main" id="{B8CDEA57-6136-4C38-9A41-4077CA798F27}"/>
              </a:ext>
            </a:extLst>
          </p:cNvPr>
          <p:cNvSpPr txBox="1">
            <a:spLocks/>
          </p:cNvSpPr>
          <p:nvPr/>
        </p:nvSpPr>
        <p:spPr bwMode="gray">
          <a:xfrm>
            <a:off x="1604725" y="1176337"/>
            <a:ext cx="1455735" cy="204085"/>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b="1"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000" b="1"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Ruth </a:t>
            </a:r>
            <a:r>
              <a:rPr lang="de-DE" dirty="0" err="1"/>
              <a:t>Dorine</a:t>
            </a:r>
            <a:r>
              <a:rPr lang="de-DE" dirty="0"/>
              <a:t> Awino</a:t>
            </a:r>
          </a:p>
        </p:txBody>
      </p:sp>
      <p:sp>
        <p:nvSpPr>
          <p:cNvPr id="63" name="Textplatzhalter 14">
            <a:extLst>
              <a:ext uri="{FF2B5EF4-FFF2-40B4-BE49-F238E27FC236}">
                <a16:creationId xmlns:a16="http://schemas.microsoft.com/office/drawing/2014/main" id="{0F4C3ACC-7E90-4D1C-95DE-349F412CF83D}"/>
              </a:ext>
            </a:extLst>
          </p:cNvPr>
          <p:cNvSpPr txBox="1">
            <a:spLocks/>
          </p:cNvSpPr>
          <p:nvPr/>
        </p:nvSpPr>
        <p:spPr bwMode="gray">
          <a:xfrm>
            <a:off x="1604725" y="1341185"/>
            <a:ext cx="1455735" cy="204085"/>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b="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000" b="1"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a:t>Junior M&amp;E-</a:t>
            </a:r>
            <a:r>
              <a:rPr lang="de-DE" err="1"/>
              <a:t>Advisor</a:t>
            </a:r>
            <a:r>
              <a:rPr lang="de-DE"/>
              <a:t>, Kisumu</a:t>
            </a:r>
          </a:p>
        </p:txBody>
      </p:sp>
      <p:sp>
        <p:nvSpPr>
          <p:cNvPr id="64" name="Textplatzhalter 15">
            <a:extLst>
              <a:ext uri="{FF2B5EF4-FFF2-40B4-BE49-F238E27FC236}">
                <a16:creationId xmlns:a16="http://schemas.microsoft.com/office/drawing/2014/main" id="{1DD5316D-1311-4290-BC2A-7FBC0E619AF6}"/>
              </a:ext>
            </a:extLst>
          </p:cNvPr>
          <p:cNvSpPr txBox="1">
            <a:spLocks/>
          </p:cNvSpPr>
          <p:nvPr/>
        </p:nvSpPr>
        <p:spPr bwMode="gray">
          <a:xfrm>
            <a:off x="1604725" y="1568589"/>
            <a:ext cx="1455735" cy="683544"/>
          </a:xfrm>
          <a:prstGeom prst="rect">
            <a:avLst/>
          </a:prstGeom>
        </p:spPr>
        <p:txBody>
          <a:bodyPr vert="horz" lIns="0" tIns="0" rIns="72000" bIns="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800" b="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000" b="1"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0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dirty="0"/>
              <a:t>ruth.awino@giz.de</a:t>
            </a:r>
          </a:p>
          <a:p>
            <a:r>
              <a:rPr lang="de-DE" dirty="0">
                <a:hlinkClick r:id="rId12"/>
              </a:rPr>
              <a:t>LinkedIn</a:t>
            </a:r>
            <a:endParaRPr lang="de-DE" dirty="0"/>
          </a:p>
        </p:txBody>
      </p:sp>
      <p:pic>
        <p:nvPicPr>
          <p:cNvPr id="30" name="Bildplatzhalter 28">
            <a:extLst>
              <a:ext uri="{FF2B5EF4-FFF2-40B4-BE49-F238E27FC236}">
                <a16:creationId xmlns:a16="http://schemas.microsoft.com/office/drawing/2014/main" id="{FEFE6C57-1AE5-4217-A8CB-FE833642B9B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1701" r="17313" b="15612"/>
          <a:stretch/>
        </p:blipFill>
        <p:spPr bwMode="gray">
          <a:xfrm rot="5400000">
            <a:off x="3417754" y="1145121"/>
            <a:ext cx="1098550" cy="1098550"/>
          </a:xfrm>
          <a:prstGeom prst="ellipse">
            <a:avLst/>
          </a:prstGeom>
          <a:solidFill>
            <a:schemeClr val="bg2"/>
          </a:solidFill>
        </p:spPr>
      </p:pic>
      <p:pic>
        <p:nvPicPr>
          <p:cNvPr id="32" name="Bildplatzhalter 28">
            <a:extLst>
              <a:ext uri="{FF2B5EF4-FFF2-40B4-BE49-F238E27FC236}">
                <a16:creationId xmlns:a16="http://schemas.microsoft.com/office/drawing/2014/main" id="{47B551D3-F2A5-4243-ACC2-BCAEEA4C9F2A}"/>
              </a:ext>
            </a:extLst>
          </p:cNvPr>
          <p:cNvPicPr>
            <a:picLocks noChangeAspect="1"/>
          </p:cNvPicPr>
          <p:nvPr/>
        </p:nvPicPr>
        <p:blipFill rotWithShape="1">
          <a:blip r:embed="rId13"/>
          <a:srcRect l="13992" r="18952" b="32757"/>
          <a:stretch/>
        </p:blipFill>
        <p:spPr bwMode="gray">
          <a:xfrm>
            <a:off x="378642" y="1145121"/>
            <a:ext cx="1098550" cy="1098550"/>
          </a:xfrm>
          <a:prstGeom prst="ellipse">
            <a:avLst/>
          </a:prstGeom>
          <a:solidFill>
            <a:schemeClr val="bg2"/>
          </a:solidFill>
        </p:spPr>
      </p:pic>
    </p:spTree>
    <p:extLst>
      <p:ext uri="{BB962C8B-B14F-4D97-AF65-F5344CB8AC3E}">
        <p14:creationId xmlns:p14="http://schemas.microsoft.com/office/powerpoint/2010/main" val="26356248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4EA7D2-F93D-094E-99D9-9F8C2123318E}"/>
              </a:ext>
            </a:extLst>
          </p:cNvPr>
          <p:cNvSpPr>
            <a:spLocks noGrp="1"/>
          </p:cNvSpPr>
          <p:nvPr>
            <p:ph type="title"/>
          </p:nvPr>
        </p:nvSpPr>
        <p:spPr>
          <a:xfrm>
            <a:off x="434448" y="407254"/>
            <a:ext cx="8567183" cy="373502"/>
          </a:xfrm>
        </p:spPr>
        <p:txBody>
          <a:bodyPr/>
          <a:lstStyle/>
          <a:p>
            <a:r>
              <a:rPr lang="en-GB"/>
              <a:t>Table of Content: M&amp;E of (rural) Job and Opportunity Fairs</a:t>
            </a:r>
          </a:p>
        </p:txBody>
      </p:sp>
      <p:sp>
        <p:nvSpPr>
          <p:cNvPr id="3" name="Fußzeilenplatzhalter 2">
            <a:extLst>
              <a:ext uri="{FF2B5EF4-FFF2-40B4-BE49-F238E27FC236}">
                <a16:creationId xmlns:a16="http://schemas.microsoft.com/office/drawing/2014/main" id="{EF7ECBCF-A2AD-2345-8CD7-9091B122A6F7}"/>
              </a:ext>
            </a:extLst>
          </p:cNvPr>
          <p:cNvSpPr>
            <a:spLocks noGrp="1"/>
          </p:cNvSpPr>
          <p:nvPr>
            <p:ph type="ftr" sz="quarter" idx="15"/>
          </p:nvPr>
        </p:nvSpPr>
        <p:spPr/>
        <p:txBody>
          <a:bodyPr/>
          <a:lstStyle/>
          <a:p>
            <a:r>
              <a:rPr lang="en"/>
              <a:t>M&amp;E of (Rural) Job </a:t>
            </a:r>
            <a:r>
              <a:rPr lang="de-DE"/>
              <a:t>Fair</a:t>
            </a:r>
            <a:r>
              <a:rPr lang="en"/>
              <a:t>s </a:t>
            </a:r>
            <a:r>
              <a:rPr lang="en-GB"/>
              <a:t>– How-To-Guide</a:t>
            </a:r>
          </a:p>
        </p:txBody>
      </p:sp>
      <p:sp>
        <p:nvSpPr>
          <p:cNvPr id="4" name="Foliennummernplatzhalter 3">
            <a:extLst>
              <a:ext uri="{FF2B5EF4-FFF2-40B4-BE49-F238E27FC236}">
                <a16:creationId xmlns:a16="http://schemas.microsoft.com/office/drawing/2014/main" id="{9036D813-71F8-F847-AB53-AC800990EE72}"/>
              </a:ext>
            </a:extLst>
          </p:cNvPr>
          <p:cNvSpPr>
            <a:spLocks noGrp="1"/>
          </p:cNvSpPr>
          <p:nvPr>
            <p:ph type="sldNum" sz="quarter" idx="16"/>
          </p:nvPr>
        </p:nvSpPr>
        <p:spPr/>
        <p:txBody>
          <a:bodyPr/>
          <a:lstStyle/>
          <a:p>
            <a:r>
              <a:rPr lang="en-GB"/>
              <a:t>Page </a:t>
            </a:r>
            <a:fld id="{3A8B5DB7-81A8-4ED4-916B-6B23CD603687}" type="slidenum">
              <a:rPr lang="en-GB" smtClean="0"/>
              <a:pPr/>
              <a:t>2</a:t>
            </a:fld>
            <a:endParaRPr lang="en-GB"/>
          </a:p>
        </p:txBody>
      </p:sp>
      <p:sp>
        <p:nvSpPr>
          <p:cNvPr id="6" name="Datumsplatzhalter 5">
            <a:extLst>
              <a:ext uri="{FF2B5EF4-FFF2-40B4-BE49-F238E27FC236}">
                <a16:creationId xmlns:a16="http://schemas.microsoft.com/office/drawing/2014/main" id="{5F903C01-029D-0A48-99B5-74F4A97F1920}"/>
              </a:ext>
            </a:extLst>
          </p:cNvPr>
          <p:cNvSpPr>
            <a:spLocks noGrp="1"/>
          </p:cNvSpPr>
          <p:nvPr>
            <p:ph type="dt" sz="half" idx="2"/>
          </p:nvPr>
        </p:nvSpPr>
        <p:spPr/>
        <p:txBody>
          <a:bodyPr/>
          <a:lstStyle/>
          <a:p>
            <a:pPr algn="ctr"/>
            <a:r>
              <a:rPr lang="de-DE"/>
              <a:t>2023</a:t>
            </a:r>
          </a:p>
        </p:txBody>
      </p:sp>
      <p:pic>
        <p:nvPicPr>
          <p:cNvPr id="14" name="Grafik 13">
            <a:extLst>
              <a:ext uri="{FF2B5EF4-FFF2-40B4-BE49-F238E27FC236}">
                <a16:creationId xmlns:a16="http://schemas.microsoft.com/office/drawing/2014/main" id="{E1E5C945-24F0-DD41-BC71-1736666E28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5867" y="4068843"/>
            <a:ext cx="675870" cy="675870"/>
          </a:xfrm>
          <a:prstGeom prst="rect">
            <a:avLst/>
          </a:prstGeom>
        </p:spPr>
      </p:pic>
      <p:sp>
        <p:nvSpPr>
          <p:cNvPr id="16" name="Textfeld 15">
            <a:extLst>
              <a:ext uri="{FF2B5EF4-FFF2-40B4-BE49-F238E27FC236}">
                <a16:creationId xmlns:a16="http://schemas.microsoft.com/office/drawing/2014/main" id="{2CCD80DB-AE14-334C-802B-6C9F561D7A65}"/>
              </a:ext>
            </a:extLst>
          </p:cNvPr>
          <p:cNvSpPr txBox="1"/>
          <p:nvPr/>
        </p:nvSpPr>
        <p:spPr>
          <a:xfrm>
            <a:off x="4518620" y="4818764"/>
            <a:ext cx="3435177" cy="215444"/>
          </a:xfrm>
          <a:prstGeom prst="rect">
            <a:avLst/>
          </a:prstGeom>
          <a:noFill/>
        </p:spPr>
        <p:txBody>
          <a:bodyPr wrap="square" rtlCol="0">
            <a:spAutoFit/>
          </a:bodyPr>
          <a:lstStyle/>
          <a:p>
            <a:pPr algn="r"/>
            <a:r>
              <a:rPr lang="de-DE" sz="800" b="1">
                <a:solidFill>
                  <a:schemeClr val="tx2"/>
                </a:solidFill>
              </a:rPr>
              <a:t>CLICK ON A SECTION TO NAVIGATE</a:t>
            </a:r>
          </a:p>
        </p:txBody>
      </p:sp>
      <p:sp>
        <p:nvSpPr>
          <p:cNvPr id="8" name="Rechteck 7">
            <a:hlinkClick r:id="rId4" action="ppaction://hlinksldjump"/>
            <a:extLst>
              <a:ext uri="{FF2B5EF4-FFF2-40B4-BE49-F238E27FC236}">
                <a16:creationId xmlns:a16="http://schemas.microsoft.com/office/drawing/2014/main" id="{9033813B-FDBB-E94D-830F-079D65926779}"/>
              </a:ext>
            </a:extLst>
          </p:cNvPr>
          <p:cNvSpPr/>
          <p:nvPr/>
        </p:nvSpPr>
        <p:spPr>
          <a:xfrm>
            <a:off x="1727476" y="2654437"/>
            <a:ext cx="108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36000" rtlCol="0" anchor="b" anchorCtr="0"/>
          <a:lstStyle/>
          <a:p>
            <a:r>
              <a:rPr lang="en-GB" sz="1100" b="1"/>
              <a:t>What’s a (rural) opportunity and job fair?</a:t>
            </a:r>
          </a:p>
        </p:txBody>
      </p:sp>
      <p:sp>
        <p:nvSpPr>
          <p:cNvPr id="33" name="Rechteck 32">
            <a:hlinkClick r:id="rId4" action="ppaction://hlinksldjump"/>
            <a:extLst>
              <a:ext uri="{FF2B5EF4-FFF2-40B4-BE49-F238E27FC236}">
                <a16:creationId xmlns:a16="http://schemas.microsoft.com/office/drawing/2014/main" id="{C806F154-5B14-9A44-B996-3E46A216294B}"/>
              </a:ext>
            </a:extLst>
          </p:cNvPr>
          <p:cNvSpPr/>
          <p:nvPr/>
        </p:nvSpPr>
        <p:spPr>
          <a:xfrm>
            <a:off x="2948901" y="2654437"/>
            <a:ext cx="108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36000" rtlCol="0" anchor="b" anchorCtr="0"/>
          <a:lstStyle/>
          <a:p>
            <a:r>
              <a:rPr lang="en-GB" sz="1100" b="1"/>
              <a:t>What are targets and requirements?</a:t>
            </a:r>
          </a:p>
        </p:txBody>
      </p:sp>
      <p:sp>
        <p:nvSpPr>
          <p:cNvPr id="34" name="Rechteck 33">
            <a:hlinkClick r:id="rId5" action="ppaction://hlinksldjump"/>
            <a:extLst>
              <a:ext uri="{FF2B5EF4-FFF2-40B4-BE49-F238E27FC236}">
                <a16:creationId xmlns:a16="http://schemas.microsoft.com/office/drawing/2014/main" id="{591A8793-1F2D-7242-9BEE-6485267499CF}"/>
              </a:ext>
            </a:extLst>
          </p:cNvPr>
          <p:cNvSpPr/>
          <p:nvPr/>
        </p:nvSpPr>
        <p:spPr>
          <a:xfrm>
            <a:off x="4170326" y="2654437"/>
            <a:ext cx="108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36000" rtlCol="0" anchor="b" anchorCtr="0"/>
          <a:lstStyle/>
          <a:p>
            <a:r>
              <a:rPr lang="en-GB" sz="1100" b="1"/>
              <a:t>What tools to use?</a:t>
            </a:r>
          </a:p>
        </p:txBody>
      </p:sp>
      <p:sp>
        <p:nvSpPr>
          <p:cNvPr id="35" name="Rechteck 34">
            <a:hlinkClick r:id="rId6" action="ppaction://hlinksldjump"/>
            <a:extLst>
              <a:ext uri="{FF2B5EF4-FFF2-40B4-BE49-F238E27FC236}">
                <a16:creationId xmlns:a16="http://schemas.microsoft.com/office/drawing/2014/main" id="{06C99E94-3520-1C4F-88FF-8DEAED7B5EAC}"/>
              </a:ext>
            </a:extLst>
          </p:cNvPr>
          <p:cNvSpPr/>
          <p:nvPr/>
        </p:nvSpPr>
        <p:spPr>
          <a:xfrm>
            <a:off x="5391751" y="2654437"/>
            <a:ext cx="108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36000" rtlCol="0" anchor="b" anchorCtr="0"/>
          <a:lstStyle/>
          <a:p>
            <a:r>
              <a:rPr lang="en-GB" sz="1100" b="1"/>
              <a:t>How to collect the data?</a:t>
            </a:r>
          </a:p>
        </p:txBody>
      </p:sp>
      <p:sp>
        <p:nvSpPr>
          <p:cNvPr id="36" name="Rechteck 35">
            <a:hlinkClick r:id="rId7" action="ppaction://hlinksldjump"/>
            <a:extLst>
              <a:ext uri="{FF2B5EF4-FFF2-40B4-BE49-F238E27FC236}">
                <a16:creationId xmlns:a16="http://schemas.microsoft.com/office/drawing/2014/main" id="{6FEDC22C-CC1B-404D-AD2C-00E7A0AC8E67}"/>
              </a:ext>
            </a:extLst>
          </p:cNvPr>
          <p:cNvSpPr/>
          <p:nvPr/>
        </p:nvSpPr>
        <p:spPr>
          <a:xfrm>
            <a:off x="6613176" y="2654437"/>
            <a:ext cx="1080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46800" rIns="36000" rtlCol="0" anchor="b" anchorCtr="0"/>
          <a:lstStyle/>
          <a:p>
            <a:r>
              <a:rPr lang="en-GB" sz="1100" b="1"/>
              <a:t>How to use the data?</a:t>
            </a:r>
          </a:p>
        </p:txBody>
      </p:sp>
      <p:pic>
        <p:nvPicPr>
          <p:cNvPr id="20" name="Grafik 19">
            <a:hlinkClick r:id="rId7" action="ppaction://hlinksldjump"/>
            <a:extLst>
              <a:ext uri="{FF2B5EF4-FFF2-40B4-BE49-F238E27FC236}">
                <a16:creationId xmlns:a16="http://schemas.microsoft.com/office/drawing/2014/main" id="{39FCAA76-941D-CC4D-82DF-BF6AE2331DFE}"/>
              </a:ext>
            </a:extLst>
          </p:cNvPr>
          <p:cNvPicPr>
            <a:picLocks noChangeAspect="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a:ext>
            </a:extLst>
          </a:blip>
          <a:stretch>
            <a:fillRect/>
          </a:stretch>
        </p:blipFill>
        <p:spPr>
          <a:xfrm>
            <a:off x="6837552" y="2115330"/>
            <a:ext cx="711200" cy="685800"/>
          </a:xfrm>
          <a:prstGeom prst="rect">
            <a:avLst/>
          </a:prstGeom>
        </p:spPr>
      </p:pic>
      <p:pic>
        <p:nvPicPr>
          <p:cNvPr id="24" name="Grafik 23">
            <a:hlinkClick r:id="rId6" action="ppaction://hlinksldjump"/>
            <a:extLst>
              <a:ext uri="{FF2B5EF4-FFF2-40B4-BE49-F238E27FC236}">
                <a16:creationId xmlns:a16="http://schemas.microsoft.com/office/drawing/2014/main" id="{55AE5F2F-F267-6E4E-931E-7E7DEED4AF97}"/>
              </a:ext>
            </a:extLst>
          </p:cNvPr>
          <p:cNvPicPr>
            <a:picLocks noChangeAspect="1"/>
          </p:cNvPicPr>
          <p:nvPr/>
        </p:nvPicPr>
        <p:blipFill>
          <a:blip r:embed="rId9" cstate="screen">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5614600" y="2115330"/>
            <a:ext cx="711200" cy="685800"/>
          </a:xfrm>
          <a:prstGeom prst="rect">
            <a:avLst/>
          </a:prstGeom>
        </p:spPr>
      </p:pic>
      <p:pic>
        <p:nvPicPr>
          <p:cNvPr id="26" name="Grafik 25">
            <a:hlinkClick r:id="rId5" action="ppaction://hlinksldjump"/>
            <a:extLst>
              <a:ext uri="{FF2B5EF4-FFF2-40B4-BE49-F238E27FC236}">
                <a16:creationId xmlns:a16="http://schemas.microsoft.com/office/drawing/2014/main" id="{7E7D313D-168D-F748-92AF-605E3800C314}"/>
              </a:ext>
            </a:extLst>
          </p:cNvPr>
          <p:cNvPicPr>
            <a:picLocks noChangeAspect="1"/>
          </p:cNvPicPr>
          <p:nvPr/>
        </p:nvPicPr>
        <p:blipFill>
          <a:blip r:embed="rId10"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4391648" y="2115330"/>
            <a:ext cx="711200" cy="685800"/>
          </a:xfrm>
          <a:prstGeom prst="rect">
            <a:avLst/>
          </a:prstGeom>
        </p:spPr>
      </p:pic>
      <p:pic>
        <p:nvPicPr>
          <p:cNvPr id="28" name="Grafik 27">
            <a:hlinkClick r:id="rId4" action="ppaction://hlinksldjump"/>
            <a:extLst>
              <a:ext uri="{FF2B5EF4-FFF2-40B4-BE49-F238E27FC236}">
                <a16:creationId xmlns:a16="http://schemas.microsoft.com/office/drawing/2014/main" id="{34AAC972-3D11-1348-B605-7C9C704EB218}"/>
              </a:ext>
            </a:extLst>
          </p:cNvPr>
          <p:cNvPicPr>
            <a:picLocks noChangeAspect="1"/>
          </p:cNvPicPr>
          <p:nvPr/>
        </p:nvPicPr>
        <p:blipFill>
          <a:blip r:embed="rId11"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3168696" y="2115330"/>
            <a:ext cx="711200" cy="685800"/>
          </a:xfrm>
          <a:prstGeom prst="rect">
            <a:avLst/>
          </a:prstGeom>
        </p:spPr>
      </p:pic>
      <p:pic>
        <p:nvPicPr>
          <p:cNvPr id="30" name="Grafik 29">
            <a:hlinkClick r:id="rId12" action="ppaction://hlinksldjump"/>
            <a:extLst>
              <a:ext uri="{FF2B5EF4-FFF2-40B4-BE49-F238E27FC236}">
                <a16:creationId xmlns:a16="http://schemas.microsoft.com/office/drawing/2014/main" id="{A0E73B43-C91A-BF4E-8F46-9C07D2E35F98}"/>
              </a:ext>
            </a:extLst>
          </p:cNvPr>
          <p:cNvPicPr>
            <a:picLocks noChangeAspect="1"/>
          </p:cNvPicPr>
          <p:nvPr/>
        </p:nvPicPr>
        <p:blipFill>
          <a:blip r:embed="rId1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945744" y="2115330"/>
            <a:ext cx="711200" cy="685800"/>
          </a:xfrm>
          <a:prstGeom prst="rect">
            <a:avLst/>
          </a:prstGeom>
        </p:spPr>
      </p:pic>
    </p:spTree>
    <p:extLst>
      <p:ext uri="{BB962C8B-B14F-4D97-AF65-F5344CB8AC3E}">
        <p14:creationId xmlns:p14="http://schemas.microsoft.com/office/powerpoint/2010/main" val="138164298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Experiences are based on rural job and opportunity fairs in Kenya, Malawi, Mozambique and Burkina Faso organized in 2022 and 2023.</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1"/>
                </a:solidFill>
                <a:latin typeface="+mn-lt"/>
              </a:rPr>
              <a:t>What is a rural job fair?</a:t>
            </a:r>
          </a:p>
        </p:txBody>
      </p:sp>
      <p:sp>
        <p:nvSpPr>
          <p:cNvPr id="15" name="Textplatzhalter 14">
            <a:extLst>
              <a:ext uri="{FF2B5EF4-FFF2-40B4-BE49-F238E27FC236}">
                <a16:creationId xmlns:a16="http://schemas.microsoft.com/office/drawing/2014/main" id="{509EE463-5E47-4E8F-A79D-B1A1F3D10C8F}"/>
              </a:ext>
            </a:extLst>
          </p:cNvPr>
          <p:cNvSpPr>
            <a:spLocks noGrp="1"/>
          </p:cNvSpPr>
          <p:nvPr>
            <p:ph type="body" sz="quarter" idx="13"/>
          </p:nvPr>
        </p:nvSpPr>
        <p:spPr>
          <a:xfrm>
            <a:off x="2755588" y="989147"/>
            <a:ext cx="4122183" cy="3729849"/>
          </a:xfrm>
        </p:spPr>
        <p:txBody>
          <a:bodyPr vert="horz" lIns="0" tIns="0" rIns="72000" bIns="0" rtlCol="0" anchor="t">
            <a:noAutofit/>
          </a:bodyPr>
          <a:lstStyle/>
          <a:p>
            <a:pPr marL="171450" indent="-171450">
              <a:buClr>
                <a:schemeClr val="accent1"/>
              </a:buClr>
              <a:buFont typeface="Wingdings" panose="05000000000000000000" pitchFamily="2" charset="2"/>
              <a:buChar char="§"/>
            </a:pPr>
            <a:r>
              <a:rPr lang="en-GB" sz="1000" dirty="0"/>
              <a:t>Rural </a:t>
            </a:r>
            <a:r>
              <a:rPr lang="en-GB" sz="1000" b="1" dirty="0"/>
              <a:t>Job and Opportunity Fairs</a:t>
            </a:r>
            <a:r>
              <a:rPr lang="en-GB" sz="1000" dirty="0"/>
              <a:t> </a:t>
            </a:r>
            <a:r>
              <a:rPr lang="de-DE" sz="1000" dirty="0"/>
              <a:t>highlight </a:t>
            </a:r>
            <a:r>
              <a:rPr lang="en-US" sz="1000" dirty="0">
                <a:solidFill>
                  <a:schemeClr val="accent1">
                    <a:lumMod val="50000"/>
                  </a:schemeClr>
                </a:solidFill>
                <a:latin typeface="Avenir Next LT Pro Light"/>
                <a:ea typeface="Lato Light"/>
                <a:cs typeface="Mukta ExtraLight" panose="020B0000000000000000" pitchFamily="34" charset="77"/>
              </a:rPr>
              <a:t>available job and self-employment opportunities in the agri-food sector and other supporting activities such as agricultural courses, incubation programs, and improve the image of the sector.</a:t>
            </a:r>
          </a:p>
          <a:p>
            <a:pPr marL="171450" indent="-171450">
              <a:buClr>
                <a:schemeClr val="accent1"/>
              </a:buClr>
              <a:buFont typeface="Wingdings" panose="05000000000000000000" pitchFamily="2" charset="2"/>
              <a:buChar char="§"/>
            </a:pPr>
            <a:r>
              <a:rPr lang="en-US" sz="1000" dirty="0">
                <a:solidFill>
                  <a:schemeClr val="accent1">
                    <a:lumMod val="50000"/>
                  </a:schemeClr>
                </a:solidFill>
                <a:latin typeface="Avenir Next LT Pro Light"/>
                <a:ea typeface="Lato Light"/>
              </a:rPr>
              <a:t>They provide a platform to </a:t>
            </a:r>
            <a:r>
              <a:rPr lang="en-GB" sz="1000" dirty="0"/>
              <a:t>rural youth, enterprises, NGOs, public entities („exhibitors“) to exchange, network and match employment</a:t>
            </a:r>
          </a:p>
          <a:p>
            <a:pPr marL="171450" indent="-171450">
              <a:buClr>
                <a:schemeClr val="accent1"/>
              </a:buClr>
              <a:buFont typeface="Wingdings" panose="05000000000000000000" pitchFamily="2" charset="2"/>
              <a:buChar char="§"/>
            </a:pPr>
            <a:r>
              <a:rPr lang="en-GB" sz="1000" dirty="0"/>
              <a:t>Youth include students/alumni, job seekers and entrepreneurs.</a:t>
            </a:r>
          </a:p>
          <a:p>
            <a:pPr marL="171450" indent="-171450">
              <a:buClr>
                <a:schemeClr val="accent1"/>
              </a:buClr>
              <a:buFont typeface="Wingdings" panose="05000000000000000000" pitchFamily="2" charset="2"/>
              <a:buChar char="§"/>
            </a:pPr>
            <a:r>
              <a:rPr lang="en-GB" sz="1000" dirty="0"/>
              <a:t>Opportunities are provided by exhibitors. Examples from the agri-food sector are estates, processors, service providers, Gig-Economy-Apps, Youth Groups, ATVET institutes, Business Development Services, Extensionists etc.</a:t>
            </a:r>
          </a:p>
          <a:p>
            <a:pPr marL="171450" indent="-171450">
              <a:buClr>
                <a:schemeClr val="accent1"/>
              </a:buClr>
              <a:buFont typeface="Wingdings" panose="05000000000000000000" pitchFamily="2" charset="2"/>
              <a:buChar char="§"/>
            </a:pPr>
            <a:r>
              <a:rPr lang="en-GB" sz="1000" dirty="0"/>
              <a:t>Opportunities are finding employment, improve job seeking capacities including CV writing or job interview preparations, create networks for (self-)employment and identify support offers like trainings, incubation, acceleration, coaching etc.</a:t>
            </a:r>
          </a:p>
          <a:p>
            <a:pPr marL="171450" indent="-171450">
              <a:buClr>
                <a:schemeClr val="accent1"/>
              </a:buClr>
              <a:buFont typeface="Wingdings" panose="05000000000000000000" pitchFamily="2" charset="2"/>
              <a:buChar char="§"/>
            </a:pPr>
            <a:r>
              <a:rPr lang="en-GB" sz="1000" dirty="0"/>
              <a:t>The job fairs were physical events, with hybrid parts that were streamed in Kenya. Venues have been ATVET institutes and incubators.</a:t>
            </a:r>
          </a:p>
          <a:p>
            <a:pPr marL="171450" indent="-171450">
              <a:buClr>
                <a:schemeClr val="accent1"/>
              </a:buClr>
              <a:buFont typeface="Wingdings" panose="05000000000000000000" pitchFamily="2" charset="2"/>
              <a:buChar char="§"/>
            </a:pPr>
            <a:r>
              <a:rPr lang="en-GB" sz="1000" dirty="0"/>
              <a:t>Invitations of rural youth and exhibitors was either publicly advertised or restricted (invitation only).</a:t>
            </a:r>
          </a:p>
          <a:p>
            <a:pPr marL="171450" indent="-171450">
              <a:buClr>
                <a:schemeClr val="accent1"/>
              </a:buClr>
              <a:buFont typeface="Wingdings" panose="05000000000000000000" pitchFamily="2" charset="2"/>
              <a:buChar char="§"/>
            </a:pPr>
            <a:r>
              <a:rPr lang="en-GB" sz="1000" dirty="0"/>
              <a:t>The organisation of the fairs have partly been outsourced to event managers, including M&amp;E tasks.</a:t>
            </a:r>
          </a:p>
          <a:p>
            <a:pPr marL="171450" indent="-171450">
              <a:buFont typeface="Arial" panose="020B0604020202020204" pitchFamily="34" charset="0"/>
              <a:buChar char="•"/>
            </a:pPr>
            <a:endParaRPr lang="en-GB" sz="1000" dirty="0"/>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3</a:t>
            </a:fld>
            <a:endParaRPr lang="en-GB"/>
          </a:p>
        </p:txBody>
      </p:sp>
      <p:pic>
        <p:nvPicPr>
          <p:cNvPr id="17" name="Grafik 16">
            <a:extLst>
              <a:ext uri="{FF2B5EF4-FFF2-40B4-BE49-F238E27FC236}">
                <a16:creationId xmlns:a16="http://schemas.microsoft.com/office/drawing/2014/main" id="{8B56EECC-E417-4F7F-86C2-007452B88BC2}"/>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8" name="Grafik 17">
            <a:extLst>
              <a:ext uri="{FF2B5EF4-FFF2-40B4-BE49-F238E27FC236}">
                <a16:creationId xmlns:a16="http://schemas.microsoft.com/office/drawing/2014/main" id="{9CE041FE-A5CC-4761-8D7F-18332ED8BE20}"/>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19" name="Grafik 18">
            <a:extLst>
              <a:ext uri="{FF2B5EF4-FFF2-40B4-BE49-F238E27FC236}">
                <a16:creationId xmlns:a16="http://schemas.microsoft.com/office/drawing/2014/main" id="{8E22FA87-B70C-4B5E-84A5-18A451478B3D}"/>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0" name="Grafik 19">
            <a:extLst>
              <a:ext uri="{FF2B5EF4-FFF2-40B4-BE49-F238E27FC236}">
                <a16:creationId xmlns:a16="http://schemas.microsoft.com/office/drawing/2014/main" id="{808B4BD7-7F40-481A-8B73-1C0FF95E3C32}"/>
              </a:ext>
            </a:extLst>
          </p:cNvPr>
          <p:cNvPicPr>
            <a:picLocks noChangeAspect="1"/>
          </p:cNvPicPr>
          <p:nvPr/>
        </p:nvPicPr>
        <p:blipFill>
          <a:blip r:embed="rId8" cstate="screen">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1" name="Grafik 20">
            <a:extLst>
              <a:ext uri="{FF2B5EF4-FFF2-40B4-BE49-F238E27FC236}">
                <a16:creationId xmlns:a16="http://schemas.microsoft.com/office/drawing/2014/main" id="{26181CF4-7B58-4D28-BA9D-4AEED1105290}"/>
              </a:ext>
            </a:extLst>
          </p:cNvPr>
          <p:cNvPicPr>
            <a:picLocks noChangeAspect="1"/>
          </p:cNvPicPr>
          <p:nvPr/>
        </p:nvPicPr>
        <p:blipFill>
          <a:blip r:embed="rId10" cstate="screen">
            <a:duotone>
              <a:prstClr val="black"/>
              <a:schemeClr val="accent1">
                <a:tint val="45000"/>
                <a:satMod val="400000"/>
              </a:schemeClr>
            </a:duotone>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grpSp>
        <p:nvGrpSpPr>
          <p:cNvPr id="22" name="Gruppierung 6">
            <a:extLst>
              <a:ext uri="{FF2B5EF4-FFF2-40B4-BE49-F238E27FC236}">
                <a16:creationId xmlns:a16="http://schemas.microsoft.com/office/drawing/2014/main" id="{B2C5EED1-3539-4087-8D85-9E21E94C6075}"/>
              </a:ext>
            </a:extLst>
          </p:cNvPr>
          <p:cNvGrpSpPr/>
          <p:nvPr/>
        </p:nvGrpSpPr>
        <p:grpSpPr>
          <a:xfrm>
            <a:off x="6932960" y="1020969"/>
            <a:ext cx="1881675" cy="2130182"/>
            <a:chOff x="7071443" y="1020968"/>
            <a:chExt cx="1881675" cy="2130182"/>
          </a:xfrm>
          <a:solidFill>
            <a:schemeClr val="accent2"/>
          </a:solidFill>
        </p:grpSpPr>
        <p:sp>
          <p:nvSpPr>
            <p:cNvPr id="23" name="Ecken des Rechtecks auf der gleichen Seite abrunden 16">
              <a:extLst>
                <a:ext uri="{FF2B5EF4-FFF2-40B4-BE49-F238E27FC236}">
                  <a16:creationId xmlns:a16="http://schemas.microsoft.com/office/drawing/2014/main" id="{7FB7A5F9-E926-407D-B22C-F101544A9648}"/>
                </a:ext>
              </a:extLst>
            </p:cNvPr>
            <p:cNvSpPr/>
            <p:nvPr/>
          </p:nvSpPr>
          <p:spPr>
            <a:xfrm rot="16200000">
              <a:off x="7086013" y="1006398"/>
              <a:ext cx="460695" cy="489835"/>
            </a:xfrm>
            <a:prstGeom prst="round2Same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Ecken des Rechtecks auf der gleichen Seite abrunden 17">
              <a:extLst>
                <a:ext uri="{FF2B5EF4-FFF2-40B4-BE49-F238E27FC236}">
                  <a16:creationId xmlns:a16="http://schemas.microsoft.com/office/drawing/2014/main" id="{B40CDA47-BF16-4A86-8CBA-09B4DEA84F17}"/>
                </a:ext>
              </a:extLst>
            </p:cNvPr>
            <p:cNvSpPr/>
            <p:nvPr/>
          </p:nvSpPr>
          <p:spPr>
            <a:xfrm rot="5400000">
              <a:off x="7192107" y="1390139"/>
              <a:ext cx="2130182" cy="1391840"/>
            </a:xfrm>
            <a:prstGeom prst="round2Same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vert="vert270" lIns="54000" rIns="54000" bIns="54000" rtlCol="0" anchor="t" anchorCtr="0">
              <a:noAutofit/>
            </a:bodyPr>
            <a:lstStyle/>
            <a:p>
              <a:r>
                <a:rPr lang="en-GB" sz="1000" b="1" dirty="0">
                  <a:solidFill>
                    <a:schemeClr val="tx1"/>
                  </a:solidFill>
                </a:rPr>
                <a:t>Further resources how to organize rural job fairs:</a:t>
              </a:r>
            </a:p>
            <a:p>
              <a:endParaRPr lang="en-GB" sz="1000" b="1" dirty="0">
                <a:solidFill>
                  <a:schemeClr val="tx1"/>
                </a:solidFill>
              </a:endParaRPr>
            </a:p>
            <a:p>
              <a:pPr marL="171450" indent="-171450">
                <a:buClr>
                  <a:srgbClr val="B31319"/>
                </a:buClr>
                <a:buFont typeface="Wingdings" panose="05000000000000000000" pitchFamily="2" charset="2"/>
                <a:buChar char="§"/>
              </a:pPr>
              <a:r>
                <a:rPr lang="en-GB" sz="1000" dirty="0">
                  <a:solidFill>
                    <a:schemeClr val="tx1"/>
                  </a:solidFill>
                  <a:hlinkClick r:id="rId12"/>
                </a:rPr>
                <a:t>How-To-Guide for Organising Rural Opportunity Fairs</a:t>
              </a:r>
              <a:endParaRPr lang="en-GB" sz="1000" dirty="0"/>
            </a:p>
            <a:p>
              <a:pPr marL="171450" indent="-171450">
                <a:buClr>
                  <a:srgbClr val="B31319"/>
                </a:buClr>
                <a:buFont typeface="Wingdings" panose="05000000000000000000" pitchFamily="2" charset="2"/>
                <a:buChar char="§"/>
              </a:pPr>
              <a:endParaRPr lang="en-GB" sz="1000" dirty="0"/>
            </a:p>
            <a:p>
              <a:pPr marL="171450" indent="-171450">
                <a:buClr>
                  <a:srgbClr val="B31319"/>
                </a:buClr>
                <a:buFont typeface="Wingdings" panose="05000000000000000000" pitchFamily="2" charset="2"/>
                <a:buChar char="§"/>
              </a:pPr>
              <a:r>
                <a:rPr lang="en-GB" sz="1000" dirty="0">
                  <a:solidFill>
                    <a:schemeClr val="tx1"/>
                  </a:solidFill>
                  <a:hlinkClick r:id="rId13"/>
                </a:rPr>
                <a:t>Short Video Documentary of the opportunity  fairs</a:t>
              </a:r>
              <a:endParaRPr lang="en-GB" sz="1000" dirty="0"/>
            </a:p>
            <a:p>
              <a:endParaRPr lang="en-GB" sz="1000" b="1" dirty="0">
                <a:solidFill>
                  <a:schemeClr val="tx1"/>
                </a:solidFill>
              </a:endParaRPr>
            </a:p>
          </p:txBody>
        </p:sp>
        <p:pic>
          <p:nvPicPr>
            <p:cNvPr id="25" name="Bild 24">
              <a:extLst>
                <a:ext uri="{FF2B5EF4-FFF2-40B4-BE49-F238E27FC236}">
                  <a16:creationId xmlns:a16="http://schemas.microsoft.com/office/drawing/2014/main" id="{D33C7FDE-0B11-427F-83E1-05005656ED5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108593" y="1077192"/>
              <a:ext cx="364764" cy="360316"/>
            </a:xfrm>
            <a:prstGeom prst="rect">
              <a:avLst/>
            </a:prstGeom>
            <a:grpFill/>
          </p:spPr>
        </p:pic>
      </p:grpSp>
      <p:sp>
        <p:nvSpPr>
          <p:cNvPr id="26" name="Textfeld 25">
            <a:hlinkClick r:id="" action="ppaction://hlinkshowjump?jump=nextslide"/>
            <a:extLst>
              <a:ext uri="{FF2B5EF4-FFF2-40B4-BE49-F238E27FC236}">
                <a16:creationId xmlns:a16="http://schemas.microsoft.com/office/drawing/2014/main" id="{D0A71F6D-951B-49AD-A085-D3E046831F80}"/>
              </a:ext>
            </a:extLst>
          </p:cNvPr>
          <p:cNvSpPr txBox="1"/>
          <p:nvPr/>
        </p:nvSpPr>
        <p:spPr>
          <a:xfrm>
            <a:off x="7422795" y="3514477"/>
            <a:ext cx="1594204" cy="1029432"/>
          </a:xfrm>
          <a:prstGeom prst="rightArrow">
            <a:avLst>
              <a:gd name="adj1" fmla="val 100000"/>
              <a:gd name="adj2" fmla="val 50000"/>
            </a:avLst>
          </a:prstGeom>
          <a:solidFill>
            <a:schemeClr val="accent5">
              <a:lumMod val="20000"/>
              <a:lumOff val="80000"/>
            </a:schemeClr>
          </a:solidFill>
          <a:ln>
            <a:solidFill>
              <a:schemeClr val="accent2"/>
            </a:solidFill>
          </a:ln>
          <a:effectLst>
            <a:outerShdw blurRad="50800" dist="38100" dir="2700000" algn="tl" rotWithShape="0">
              <a:prstClr val="black">
                <a:alpha val="40000"/>
              </a:prstClr>
            </a:outerShdw>
          </a:effectLst>
        </p:spPr>
        <p:txBody>
          <a:bodyPr wrap="square" rtlCol="0">
            <a:noAutofit/>
          </a:bodyPr>
          <a:lstStyle/>
          <a:p>
            <a:pPr algn="l"/>
            <a:r>
              <a:rPr lang="en-US" sz="1000" dirty="0"/>
              <a:t>Enough background, now let’s get started to design the M&amp;E of the fair.</a:t>
            </a:r>
            <a:endParaRPr lang="en-US" sz="1000" i="1" dirty="0"/>
          </a:p>
        </p:txBody>
      </p:sp>
      <p:pic>
        <p:nvPicPr>
          <p:cNvPr id="3" name="Grafik 2" descr="Discussion between exhibitors and youth on the job fare in Lilongwe, Malawi, December 2022.">
            <a:extLst>
              <a:ext uri="{FF2B5EF4-FFF2-40B4-BE49-F238E27FC236}">
                <a16:creationId xmlns:a16="http://schemas.microsoft.com/office/drawing/2014/main" id="{BF54F69C-A0B9-443E-ABF1-E4E99014C77A}"/>
              </a:ext>
              <a:ext uri="{C183D7F6-B498-43B3-948B-1728B52AA6E4}">
                <adec:decorative xmlns:adec="http://schemas.microsoft.com/office/drawing/2017/decorative" val="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47834" y="1096162"/>
            <a:ext cx="2053113" cy="1368742"/>
          </a:xfrm>
          <a:prstGeom prst="rect">
            <a:avLst/>
          </a:prstGeom>
        </p:spPr>
      </p:pic>
      <p:pic>
        <p:nvPicPr>
          <p:cNvPr id="8" name="Grafik 7">
            <a:extLst>
              <a:ext uri="{FF2B5EF4-FFF2-40B4-BE49-F238E27FC236}">
                <a16:creationId xmlns:a16="http://schemas.microsoft.com/office/drawing/2014/main" id="{7F697CFE-2CED-4A53-BD49-ECC6768940E8}"/>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430211" y="2571750"/>
            <a:ext cx="2052865" cy="1368742"/>
          </a:xfrm>
          <a:prstGeom prst="rect">
            <a:avLst/>
          </a:prstGeom>
        </p:spPr>
      </p:pic>
    </p:spTree>
    <p:extLst>
      <p:ext uri="{BB962C8B-B14F-4D97-AF65-F5344CB8AC3E}">
        <p14:creationId xmlns:p14="http://schemas.microsoft.com/office/powerpoint/2010/main" val="382620957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pPr algn="l"/>
            <a:r>
              <a:rPr lang="en-US" sz="1800"/>
              <a:t>The first step is to define the targets for M&amp;E. </a:t>
            </a:r>
            <a:r>
              <a:rPr lang="en-US" sz="1800" b="1"/>
              <a:t>What do you want to know?</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2"/>
                </a:solidFill>
                <a:latin typeface="+mn-lt"/>
              </a:rPr>
              <a:t>What are targets and requirements?</a:t>
            </a:r>
          </a:p>
        </p:txBody>
      </p:sp>
      <p:sp>
        <p:nvSpPr>
          <p:cNvPr id="15" name="Textplatzhalter 14">
            <a:extLst>
              <a:ext uri="{FF2B5EF4-FFF2-40B4-BE49-F238E27FC236}">
                <a16:creationId xmlns:a16="http://schemas.microsoft.com/office/drawing/2014/main" id="{509EE463-5E47-4E8F-A79D-B1A1F3D10C8F}"/>
              </a:ext>
            </a:extLst>
          </p:cNvPr>
          <p:cNvSpPr>
            <a:spLocks noGrp="1"/>
          </p:cNvSpPr>
          <p:nvPr>
            <p:ph type="body" sz="quarter" idx="13"/>
          </p:nvPr>
        </p:nvSpPr>
        <p:spPr>
          <a:xfrm>
            <a:off x="2639379" y="1617394"/>
            <a:ext cx="1998495" cy="1915679"/>
          </a:xfrm>
          <a:solidFill>
            <a:schemeClr val="accent2">
              <a:lumMod val="20000"/>
              <a:lumOff val="80000"/>
            </a:schemeClr>
          </a:solidFill>
        </p:spPr>
        <p:txBody>
          <a:bodyPr lIns="72000" tIns="72000" bIns="72000"/>
          <a:lstStyle/>
          <a:p>
            <a:pPr marL="171450" indent="-171450">
              <a:buFont typeface="Arial" panose="020B0604020202020204" pitchFamily="34" charset="0"/>
              <a:buChar char="•"/>
            </a:pPr>
            <a:r>
              <a:rPr lang="en-GB" sz="1000"/>
              <a:t>Total number of </a:t>
            </a:r>
            <a:r>
              <a:rPr lang="en-GB" sz="1000" b="1"/>
              <a:t>youth </a:t>
            </a:r>
            <a:r>
              <a:rPr lang="en-GB" sz="1000"/>
              <a:t>present at fair, with relevant </a:t>
            </a:r>
            <a:r>
              <a:rPr lang="en-GB" sz="1000" err="1"/>
              <a:t>disagreggations</a:t>
            </a:r>
            <a:endParaRPr lang="en-GB" sz="1000"/>
          </a:p>
          <a:p>
            <a:pPr marL="171450" indent="-171450">
              <a:buFont typeface="Arial" panose="020B0604020202020204" pitchFamily="34" charset="0"/>
              <a:buChar char="•"/>
            </a:pPr>
            <a:r>
              <a:rPr lang="en-GB" sz="1000"/>
              <a:t>Sociodemographic information to know the target group better</a:t>
            </a:r>
          </a:p>
          <a:p>
            <a:pPr marL="171450" indent="-171450">
              <a:buFont typeface="Arial" panose="020B0604020202020204" pitchFamily="34" charset="0"/>
              <a:buChar char="•"/>
            </a:pPr>
            <a:endParaRPr lang="en-GB" sz="1000"/>
          </a:p>
          <a:p>
            <a:pPr marL="171450" indent="-171450">
              <a:buFont typeface="Arial" panose="020B0604020202020204" pitchFamily="34" charset="0"/>
              <a:buChar char="•"/>
            </a:pPr>
            <a:r>
              <a:rPr lang="en-GB" sz="1000"/>
              <a:t>Total number of </a:t>
            </a:r>
            <a:r>
              <a:rPr lang="en-GB" sz="1000" b="1"/>
              <a:t>exhibitors </a:t>
            </a:r>
            <a:r>
              <a:rPr lang="en-GB" sz="1000"/>
              <a:t>present at fair</a:t>
            </a:r>
          </a:p>
          <a:p>
            <a:pPr marL="171450" indent="-171450">
              <a:buFont typeface="Arial" panose="020B0604020202020204" pitchFamily="34" charset="0"/>
              <a:buChar char="•"/>
            </a:pPr>
            <a:r>
              <a:rPr lang="en-GB" sz="1000"/>
              <a:t>Information on their nature, sector and offer</a:t>
            </a:r>
          </a:p>
          <a:p>
            <a:endParaRPr lang="en-GB" sz="1000"/>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4</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4" name="Textplatzhalter 14">
            <a:extLst>
              <a:ext uri="{FF2B5EF4-FFF2-40B4-BE49-F238E27FC236}">
                <a16:creationId xmlns:a16="http://schemas.microsoft.com/office/drawing/2014/main" id="{B233C483-1A4F-4337-B903-F73CDAF04D69}"/>
              </a:ext>
            </a:extLst>
          </p:cNvPr>
          <p:cNvSpPr txBox="1">
            <a:spLocks/>
          </p:cNvSpPr>
          <p:nvPr/>
        </p:nvSpPr>
        <p:spPr bwMode="gray">
          <a:xfrm>
            <a:off x="7018503" y="1617394"/>
            <a:ext cx="1998495" cy="1915679"/>
          </a:xfrm>
          <a:prstGeom prst="rect">
            <a:avLst/>
          </a:prstGeom>
          <a:solidFill>
            <a:schemeClr val="accent2">
              <a:lumMod val="20000"/>
              <a:lumOff val="80000"/>
            </a:schemeClr>
          </a:solidFill>
        </p:spPr>
        <p:txBody>
          <a:bodyPr vert="horz" lIns="72000" tIns="72000" rIns="72000" bIns="7200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GB" sz="1000"/>
              <a:t>Identify the improvement of the employment situation of jobseekers </a:t>
            </a:r>
          </a:p>
          <a:p>
            <a:pPr marL="171450" indent="-171450">
              <a:buFont typeface="Arial" panose="020B0604020202020204" pitchFamily="34" charset="0"/>
              <a:buChar char="•"/>
            </a:pPr>
            <a:r>
              <a:rPr lang="en-GB" sz="1000"/>
              <a:t>Identify if job fair contributed to reach the objectives of the companies (e.g. filling vacancies, sell their services)</a:t>
            </a:r>
          </a:p>
          <a:p>
            <a:pPr marL="171450" indent="-171450">
              <a:buFont typeface="Arial" panose="020B0604020202020204" pitchFamily="34" charset="0"/>
              <a:buChar char="•"/>
            </a:pPr>
            <a:r>
              <a:rPr lang="en-GB" sz="1000"/>
              <a:t>Identify if self-employed youth have established new contacts and networks, (e.g. input dealers, off-takers, clients)</a:t>
            </a:r>
          </a:p>
          <a:p>
            <a:endParaRPr lang="en-GB" sz="1000"/>
          </a:p>
        </p:txBody>
      </p:sp>
      <p:sp>
        <p:nvSpPr>
          <p:cNvPr id="25" name="Textplatzhalter 14">
            <a:extLst>
              <a:ext uri="{FF2B5EF4-FFF2-40B4-BE49-F238E27FC236}">
                <a16:creationId xmlns:a16="http://schemas.microsoft.com/office/drawing/2014/main" id="{D022560E-811D-4E82-A5F1-F00A5430AB60}"/>
              </a:ext>
            </a:extLst>
          </p:cNvPr>
          <p:cNvSpPr txBox="1">
            <a:spLocks/>
          </p:cNvSpPr>
          <p:nvPr/>
        </p:nvSpPr>
        <p:spPr bwMode="gray">
          <a:xfrm>
            <a:off x="4828941" y="1617394"/>
            <a:ext cx="1998495" cy="1915679"/>
          </a:xfrm>
          <a:prstGeom prst="rect">
            <a:avLst/>
          </a:prstGeom>
          <a:solidFill>
            <a:schemeClr val="accent2">
              <a:lumMod val="20000"/>
              <a:lumOff val="80000"/>
            </a:schemeClr>
          </a:solidFill>
        </p:spPr>
        <p:txBody>
          <a:bodyPr vert="horz" lIns="72000" tIns="72000" rIns="72000" bIns="7200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GB" sz="1000"/>
              <a:t>Identify expectations, needs and experience of the participants (youth and exhibitors) and evaluate in how far these are met</a:t>
            </a:r>
          </a:p>
          <a:p>
            <a:pPr marL="171450" indent="-171450">
              <a:buFont typeface="Arial" panose="020B0604020202020204" pitchFamily="34" charset="0"/>
              <a:buChar char="•"/>
            </a:pPr>
            <a:r>
              <a:rPr lang="en-GB" sz="1000"/>
              <a:t>Identify areas for improvement on the organisation (logistics, advertisement, venue) and the programme of the job fair.</a:t>
            </a:r>
          </a:p>
        </p:txBody>
      </p:sp>
      <p:sp>
        <p:nvSpPr>
          <p:cNvPr id="26" name="Textplatzhalter 14">
            <a:extLst>
              <a:ext uri="{FF2B5EF4-FFF2-40B4-BE49-F238E27FC236}">
                <a16:creationId xmlns:a16="http://schemas.microsoft.com/office/drawing/2014/main" id="{3F1ED5E0-F865-4608-89A2-55EC782A275F}"/>
              </a:ext>
            </a:extLst>
          </p:cNvPr>
          <p:cNvSpPr txBox="1">
            <a:spLocks/>
          </p:cNvSpPr>
          <p:nvPr/>
        </p:nvSpPr>
        <p:spPr bwMode="gray">
          <a:xfrm>
            <a:off x="2639379" y="1207449"/>
            <a:ext cx="1998495" cy="332405"/>
          </a:xfrm>
          <a:prstGeom prst="rightArrow">
            <a:avLst>
              <a:gd name="adj1" fmla="val 100000"/>
              <a:gd name="adj2" fmla="val 50000"/>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2) Participation</a:t>
            </a:r>
          </a:p>
        </p:txBody>
      </p:sp>
      <p:sp>
        <p:nvSpPr>
          <p:cNvPr id="27" name="Textplatzhalter 14">
            <a:extLst>
              <a:ext uri="{FF2B5EF4-FFF2-40B4-BE49-F238E27FC236}">
                <a16:creationId xmlns:a16="http://schemas.microsoft.com/office/drawing/2014/main" id="{EEA0468A-925A-4A24-B56A-7A622FE6C30B}"/>
              </a:ext>
            </a:extLst>
          </p:cNvPr>
          <p:cNvSpPr txBox="1">
            <a:spLocks/>
          </p:cNvSpPr>
          <p:nvPr/>
        </p:nvSpPr>
        <p:spPr bwMode="gray">
          <a:xfrm>
            <a:off x="4828387" y="1207449"/>
            <a:ext cx="1998495" cy="332405"/>
          </a:xfrm>
          <a:prstGeom prst="rightArrow">
            <a:avLst>
              <a:gd name="adj1" fmla="val 100000"/>
              <a:gd name="adj2" fmla="val 50000"/>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3) Evaluation</a:t>
            </a:r>
          </a:p>
        </p:txBody>
      </p:sp>
      <p:sp>
        <p:nvSpPr>
          <p:cNvPr id="28" name="Textplatzhalter 14">
            <a:extLst>
              <a:ext uri="{FF2B5EF4-FFF2-40B4-BE49-F238E27FC236}">
                <a16:creationId xmlns:a16="http://schemas.microsoft.com/office/drawing/2014/main" id="{0F58EAA7-4B54-4DE9-8A51-DBBEB1A3EE1F}"/>
              </a:ext>
            </a:extLst>
          </p:cNvPr>
          <p:cNvSpPr txBox="1">
            <a:spLocks/>
          </p:cNvSpPr>
          <p:nvPr/>
        </p:nvSpPr>
        <p:spPr bwMode="gray">
          <a:xfrm>
            <a:off x="7018503" y="1207449"/>
            <a:ext cx="1998495" cy="332405"/>
          </a:xfrm>
          <a:prstGeom prst="rect">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4) Results</a:t>
            </a:r>
          </a:p>
        </p:txBody>
      </p:sp>
      <p:sp>
        <p:nvSpPr>
          <p:cNvPr id="2" name="Textfeld 1">
            <a:hlinkClick r:id="" action="ppaction://hlinkshowjump?jump=nextslide"/>
            <a:extLst>
              <a:ext uri="{FF2B5EF4-FFF2-40B4-BE49-F238E27FC236}">
                <a16:creationId xmlns:a16="http://schemas.microsoft.com/office/drawing/2014/main" id="{ACD9E122-619D-4F58-A9EE-C1412C7C9DFA}"/>
              </a:ext>
            </a:extLst>
          </p:cNvPr>
          <p:cNvSpPr txBox="1"/>
          <p:nvPr/>
        </p:nvSpPr>
        <p:spPr>
          <a:xfrm>
            <a:off x="4942114" y="3917636"/>
            <a:ext cx="4074885" cy="411104"/>
          </a:xfrm>
          <a:prstGeom prst="rightArrow">
            <a:avLst>
              <a:gd name="adj1" fmla="val 100000"/>
              <a:gd name="adj2" fmla="val 50000"/>
            </a:avLst>
          </a:prstGeom>
          <a:solidFill>
            <a:schemeClr val="accent5">
              <a:lumMod val="20000"/>
              <a:lumOff val="80000"/>
            </a:schemeClr>
          </a:solidFill>
          <a:ln>
            <a:solidFill>
              <a:schemeClr val="accent2"/>
            </a:solidFill>
          </a:ln>
          <a:effectLst>
            <a:outerShdw blurRad="50800" dist="38100" dir="2700000" algn="tl" rotWithShape="0">
              <a:prstClr val="black">
                <a:alpha val="40000"/>
              </a:prstClr>
            </a:outerShdw>
          </a:effectLst>
        </p:spPr>
        <p:txBody>
          <a:bodyPr wrap="square" rtlCol="0">
            <a:noAutofit/>
          </a:bodyPr>
          <a:lstStyle/>
          <a:p>
            <a:pPr algn="l"/>
            <a:r>
              <a:rPr lang="en-US" sz="1000"/>
              <a:t>In the next step, the information required to inform the targets needs to be defined in detail. Start with </a:t>
            </a:r>
            <a:r>
              <a:rPr lang="en-US" sz="1000" i="1"/>
              <a:t>“Preparation”.</a:t>
            </a:r>
          </a:p>
        </p:txBody>
      </p:sp>
      <p:sp>
        <p:nvSpPr>
          <p:cNvPr id="30" name="Textplatzhalter 14">
            <a:extLst>
              <a:ext uri="{FF2B5EF4-FFF2-40B4-BE49-F238E27FC236}">
                <a16:creationId xmlns:a16="http://schemas.microsoft.com/office/drawing/2014/main" id="{135ABA7D-6501-4A9A-9CED-EE4EF1796F38}"/>
              </a:ext>
            </a:extLst>
          </p:cNvPr>
          <p:cNvSpPr txBox="1">
            <a:spLocks/>
          </p:cNvSpPr>
          <p:nvPr/>
        </p:nvSpPr>
        <p:spPr bwMode="gray">
          <a:xfrm>
            <a:off x="449817" y="1617394"/>
            <a:ext cx="1998495" cy="1915679"/>
          </a:xfrm>
          <a:prstGeom prst="rect">
            <a:avLst/>
          </a:prstGeom>
          <a:solidFill>
            <a:schemeClr val="accent2">
              <a:lumMod val="20000"/>
              <a:lumOff val="80000"/>
            </a:schemeClr>
          </a:solidFill>
        </p:spPr>
        <p:txBody>
          <a:bodyPr vert="horz" lIns="72000" tIns="72000" rIns="72000" bIns="72000" rtlCol="0">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indent="-171450">
              <a:buFont typeface="Arial" panose="020B0604020202020204" pitchFamily="34" charset="0"/>
              <a:buChar char="•"/>
            </a:pPr>
            <a:r>
              <a:rPr lang="en-GB" sz="1000"/>
              <a:t>Registration about the exhibitors, information about their offers and searches for better planning of the  fair</a:t>
            </a:r>
          </a:p>
          <a:p>
            <a:pPr marL="171450" indent="-171450">
              <a:buFont typeface="Arial" panose="020B0604020202020204" pitchFamily="34" charset="0"/>
              <a:buChar char="•"/>
            </a:pPr>
            <a:endParaRPr lang="en-GB" sz="1000"/>
          </a:p>
          <a:p>
            <a:pPr marL="171450" indent="-171450">
              <a:buFont typeface="Arial" panose="020B0604020202020204" pitchFamily="34" charset="0"/>
              <a:buChar char="•"/>
            </a:pPr>
            <a:r>
              <a:rPr lang="en-GB" sz="1000"/>
              <a:t>Advertising to the youth</a:t>
            </a:r>
          </a:p>
        </p:txBody>
      </p:sp>
      <p:sp>
        <p:nvSpPr>
          <p:cNvPr id="31" name="Textplatzhalter 14">
            <a:extLst>
              <a:ext uri="{FF2B5EF4-FFF2-40B4-BE49-F238E27FC236}">
                <a16:creationId xmlns:a16="http://schemas.microsoft.com/office/drawing/2014/main" id="{F687A2D5-807C-4318-8B4F-04F0B1E9C5DA}"/>
              </a:ext>
            </a:extLst>
          </p:cNvPr>
          <p:cNvSpPr txBox="1">
            <a:spLocks/>
          </p:cNvSpPr>
          <p:nvPr/>
        </p:nvSpPr>
        <p:spPr bwMode="gray">
          <a:xfrm>
            <a:off x="449263" y="1207449"/>
            <a:ext cx="1998495" cy="332405"/>
          </a:xfrm>
          <a:prstGeom prst="rightArrow">
            <a:avLst>
              <a:gd name="adj1" fmla="val 100000"/>
              <a:gd name="adj2" fmla="val 50000"/>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1) Preparation</a:t>
            </a:r>
          </a:p>
        </p:txBody>
      </p:sp>
    </p:spTree>
    <p:extLst>
      <p:ext uri="{BB962C8B-B14F-4D97-AF65-F5344CB8AC3E}">
        <p14:creationId xmlns:p14="http://schemas.microsoft.com/office/powerpoint/2010/main" val="70367562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Participation measures the attendance at the fair, of both, youth and exhibitors.</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2"/>
                </a:solidFill>
                <a:latin typeface="+mn-lt"/>
              </a:rPr>
              <a:t>What are targets and requirements?</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5</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6" name="Textplatzhalter 14">
            <a:extLst>
              <a:ext uri="{FF2B5EF4-FFF2-40B4-BE49-F238E27FC236}">
                <a16:creationId xmlns:a16="http://schemas.microsoft.com/office/drawing/2014/main" id="{3F1ED5E0-F865-4608-89A2-55EC782A275F}"/>
              </a:ext>
            </a:extLst>
          </p:cNvPr>
          <p:cNvSpPr txBox="1">
            <a:spLocks/>
          </p:cNvSpPr>
          <p:nvPr/>
        </p:nvSpPr>
        <p:spPr bwMode="gray">
          <a:xfrm>
            <a:off x="449263" y="1020969"/>
            <a:ext cx="8567182" cy="332405"/>
          </a:xfrm>
          <a:prstGeom prst="rect">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2) Participation</a:t>
            </a:r>
          </a:p>
        </p:txBody>
      </p:sp>
      <p:graphicFrame>
        <p:nvGraphicFramePr>
          <p:cNvPr id="2" name="Tabelle 2">
            <a:extLst>
              <a:ext uri="{FF2B5EF4-FFF2-40B4-BE49-F238E27FC236}">
                <a16:creationId xmlns:a16="http://schemas.microsoft.com/office/drawing/2014/main" id="{70DC513C-D56F-4C13-96B5-60009A764150}"/>
              </a:ext>
            </a:extLst>
          </p:cNvPr>
          <p:cNvGraphicFramePr>
            <a:graphicFrameLocks noGrp="1"/>
          </p:cNvGraphicFramePr>
          <p:nvPr/>
        </p:nvGraphicFramePr>
        <p:xfrm>
          <a:off x="449263" y="1430914"/>
          <a:ext cx="8567182" cy="1467649"/>
        </p:xfrm>
        <a:graphic>
          <a:graphicData uri="http://schemas.openxmlformats.org/drawingml/2006/table">
            <a:tbl>
              <a:tblPr firstRow="1" bandRow="1">
                <a:tableStyleId>{85BE263C-DBD7-4A20-BB59-AAB30ACAA65A}</a:tableStyleId>
              </a:tblPr>
              <a:tblGrid>
                <a:gridCol w="2730861">
                  <a:extLst>
                    <a:ext uri="{9D8B030D-6E8A-4147-A177-3AD203B41FA5}">
                      <a16:colId xmlns:a16="http://schemas.microsoft.com/office/drawing/2014/main" val="1868856219"/>
                    </a:ext>
                  </a:extLst>
                </a:gridCol>
                <a:gridCol w="5836321">
                  <a:extLst>
                    <a:ext uri="{9D8B030D-6E8A-4147-A177-3AD203B41FA5}">
                      <a16:colId xmlns:a16="http://schemas.microsoft.com/office/drawing/2014/main" val="3857888095"/>
                    </a:ext>
                  </a:extLst>
                </a:gridCol>
              </a:tblGrid>
              <a:tr h="1619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solidFill>
                            <a:schemeClr val="tx1"/>
                          </a:solidFill>
                        </a:rPr>
                        <a:t>Information on youth</a:t>
                      </a:r>
                      <a:endParaRPr lang="en-GB" sz="1000">
                        <a:solidFill>
                          <a:schemeClr val="tx1"/>
                        </a:solidFill>
                      </a:endParaRPr>
                    </a:p>
                  </a:txBody>
                  <a:tcPr>
                    <a:solidFill>
                      <a:schemeClr val="accent2">
                        <a:lumMod val="20000"/>
                        <a:lumOff val="80000"/>
                      </a:schemeClr>
                    </a:solidFill>
                  </a:tcPr>
                </a:tc>
                <a:tc>
                  <a:txBody>
                    <a:bodyPr/>
                    <a:lstStyle/>
                    <a:p>
                      <a:r>
                        <a:rPr lang="de-DE" sz="1000" err="1">
                          <a:solidFill>
                            <a:schemeClr val="tx1"/>
                          </a:solidFill>
                        </a:rPr>
                        <a:t>Usage</a:t>
                      </a:r>
                      <a:r>
                        <a:rPr lang="de-DE" sz="1000">
                          <a:solidFill>
                            <a:schemeClr val="tx1"/>
                          </a:solidFill>
                        </a:rPr>
                        <a:t> </a:t>
                      </a:r>
                      <a:r>
                        <a:rPr lang="de-DE" sz="1000" err="1">
                          <a:solidFill>
                            <a:schemeClr val="tx1"/>
                          </a:solidFill>
                        </a:rPr>
                        <a:t>of</a:t>
                      </a:r>
                      <a:r>
                        <a:rPr lang="de-DE" sz="1000">
                          <a:solidFill>
                            <a:schemeClr val="tx1"/>
                          </a:solidFill>
                        </a:rPr>
                        <a:t> </a:t>
                      </a:r>
                      <a:r>
                        <a:rPr lang="de-DE" sz="1000" err="1">
                          <a:solidFill>
                            <a:schemeClr val="tx1"/>
                          </a:solidFill>
                        </a:rPr>
                        <a:t>information</a:t>
                      </a:r>
                      <a:endParaRPr lang="de-DE" sz="100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326381454"/>
                  </a:ext>
                </a:extLst>
              </a:tr>
              <a:tr h="248449">
                <a:tc>
                  <a:txBody>
                    <a:bodyPr/>
                    <a:lstStyle/>
                    <a:p>
                      <a:pPr marL="0" indent="0">
                        <a:buFont typeface="Arial" panose="020B0604020202020204" pitchFamily="34" charset="0"/>
                        <a:buNone/>
                      </a:pPr>
                      <a:r>
                        <a:rPr lang="en-GB" sz="1000" b="1"/>
                        <a:t>Name</a:t>
                      </a:r>
                      <a:endParaRPr lang="en-GB" sz="1000"/>
                    </a:p>
                  </a:txBody>
                  <a:tcPr/>
                </a:tc>
                <a:tc>
                  <a:txBody>
                    <a:bodyPr/>
                    <a:lstStyle/>
                    <a:p>
                      <a:r>
                        <a:rPr lang="en-GB" sz="1000"/>
                        <a:t>Head count of the total participation at fair while avoiding double counting</a:t>
                      </a:r>
                      <a:endParaRPr lang="de-DE" sz="1000"/>
                    </a:p>
                  </a:txBody>
                  <a:tcPr/>
                </a:tc>
                <a:extLst>
                  <a:ext uri="{0D108BD9-81ED-4DB2-BD59-A6C34878D82A}">
                    <a16:rowId xmlns:a16="http://schemas.microsoft.com/office/drawing/2014/main" val="1374651178"/>
                  </a:ext>
                </a:extLst>
              </a:tr>
              <a:tr h="196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t>Gender and Age</a:t>
                      </a:r>
                      <a:endParaRPr lang="en-GB" sz="1000"/>
                    </a:p>
                  </a:txBody>
                  <a:tcPr/>
                </a:tc>
                <a:tc>
                  <a:txBody>
                    <a:bodyPr/>
                    <a:lstStyle/>
                    <a:p>
                      <a:r>
                        <a:rPr lang="en-GB" sz="1000"/>
                        <a:t>Disaggregation of the total participation</a:t>
                      </a:r>
                      <a:endParaRPr lang="de-DE" sz="1000"/>
                    </a:p>
                  </a:txBody>
                  <a:tcPr/>
                </a:tc>
                <a:extLst>
                  <a:ext uri="{0D108BD9-81ED-4DB2-BD59-A6C34878D82A}">
                    <a16:rowId xmlns:a16="http://schemas.microsoft.com/office/drawing/2014/main" val="2797738115"/>
                  </a:ext>
                </a:extLst>
              </a:tr>
              <a:tr h="196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t>County/District and Village</a:t>
                      </a:r>
                    </a:p>
                  </a:txBody>
                  <a:tcPr/>
                </a:tc>
                <a:tc>
                  <a:txBody>
                    <a:bodyPr/>
                    <a:lstStyle/>
                    <a:p>
                      <a:r>
                        <a:rPr lang="en-GB" sz="1000"/>
                        <a:t>Identify the catchment area of the fair</a:t>
                      </a:r>
                      <a:endParaRPr lang="de-DE" sz="1000"/>
                    </a:p>
                  </a:txBody>
                  <a:tcPr/>
                </a:tc>
                <a:extLst>
                  <a:ext uri="{0D108BD9-81ED-4DB2-BD59-A6C34878D82A}">
                    <a16:rowId xmlns:a16="http://schemas.microsoft.com/office/drawing/2014/main" val="43350615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t>Highest Education</a:t>
                      </a:r>
                    </a:p>
                  </a:txBody>
                  <a:tcPr/>
                </a:tc>
                <a:tc>
                  <a:txBody>
                    <a:bodyPr/>
                    <a:lstStyle/>
                    <a:p>
                      <a:r>
                        <a:rPr lang="en-GB" sz="1000"/>
                        <a:t>Better define target group of the fair</a:t>
                      </a:r>
                      <a:endParaRPr lang="de-DE" sz="1000"/>
                    </a:p>
                  </a:txBody>
                  <a:tcPr/>
                </a:tc>
                <a:extLst>
                  <a:ext uri="{0D108BD9-81ED-4DB2-BD59-A6C34878D82A}">
                    <a16:rowId xmlns:a16="http://schemas.microsoft.com/office/drawing/2014/main" val="3519427134"/>
                  </a:ext>
                </a:extLst>
              </a:tr>
              <a:tr h="196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t>Contact details, e.g. Phone Number, email</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a:t>Contact the participants after the job fair to monitor the effectiveness</a:t>
                      </a:r>
                      <a:endParaRPr lang="de-DE" sz="1000"/>
                    </a:p>
                  </a:txBody>
                  <a:tcPr/>
                </a:tc>
                <a:extLst>
                  <a:ext uri="{0D108BD9-81ED-4DB2-BD59-A6C34878D82A}">
                    <a16:rowId xmlns:a16="http://schemas.microsoft.com/office/drawing/2014/main" val="404825964"/>
                  </a:ext>
                </a:extLst>
              </a:tr>
            </a:tbl>
          </a:graphicData>
        </a:graphic>
      </p:graphicFrame>
      <p:graphicFrame>
        <p:nvGraphicFramePr>
          <p:cNvPr id="23" name="Tabelle 2">
            <a:extLst>
              <a:ext uri="{FF2B5EF4-FFF2-40B4-BE49-F238E27FC236}">
                <a16:creationId xmlns:a16="http://schemas.microsoft.com/office/drawing/2014/main" id="{E3A8D0C1-02F9-4BDF-BE21-6A6075304203}"/>
              </a:ext>
            </a:extLst>
          </p:cNvPr>
          <p:cNvGraphicFramePr>
            <a:graphicFrameLocks noGrp="1"/>
          </p:cNvGraphicFramePr>
          <p:nvPr/>
        </p:nvGraphicFramePr>
        <p:xfrm>
          <a:off x="449263" y="3071348"/>
          <a:ext cx="8567182" cy="1223809"/>
        </p:xfrm>
        <a:graphic>
          <a:graphicData uri="http://schemas.openxmlformats.org/drawingml/2006/table">
            <a:tbl>
              <a:tblPr firstRow="1" bandRow="1">
                <a:tableStyleId>{85BE263C-DBD7-4A20-BB59-AAB30ACAA65A}</a:tableStyleId>
              </a:tblPr>
              <a:tblGrid>
                <a:gridCol w="2730861">
                  <a:extLst>
                    <a:ext uri="{9D8B030D-6E8A-4147-A177-3AD203B41FA5}">
                      <a16:colId xmlns:a16="http://schemas.microsoft.com/office/drawing/2014/main" val="1868856219"/>
                    </a:ext>
                  </a:extLst>
                </a:gridCol>
                <a:gridCol w="5836321">
                  <a:extLst>
                    <a:ext uri="{9D8B030D-6E8A-4147-A177-3AD203B41FA5}">
                      <a16:colId xmlns:a16="http://schemas.microsoft.com/office/drawing/2014/main" val="3857888095"/>
                    </a:ext>
                  </a:extLst>
                </a:gridCol>
              </a:tblGrid>
              <a:tr h="1619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Information on exhibitors</a:t>
                      </a:r>
                      <a:endParaRPr lang="en-GB" sz="1000" noProof="0">
                        <a:solidFill>
                          <a:schemeClr val="tx1"/>
                        </a:solidFill>
                      </a:endParaRPr>
                    </a:p>
                  </a:txBody>
                  <a:tcPr>
                    <a:solidFill>
                      <a:schemeClr val="accent2">
                        <a:lumMod val="20000"/>
                        <a:lumOff val="80000"/>
                      </a:schemeClr>
                    </a:solidFill>
                  </a:tcPr>
                </a:tc>
                <a:tc>
                  <a:txBody>
                    <a:bodyPr/>
                    <a:lstStyle/>
                    <a:p>
                      <a:r>
                        <a:rPr lang="en-GB" sz="1000" noProof="0">
                          <a:solidFill>
                            <a:schemeClr val="tx1"/>
                          </a:solidFill>
                        </a:rPr>
                        <a:t>Usage of information</a:t>
                      </a:r>
                    </a:p>
                  </a:txBody>
                  <a:tcPr>
                    <a:solidFill>
                      <a:schemeClr val="accent2">
                        <a:lumMod val="20000"/>
                        <a:lumOff val="80000"/>
                      </a:schemeClr>
                    </a:solidFill>
                  </a:tcPr>
                </a:tc>
                <a:extLst>
                  <a:ext uri="{0D108BD9-81ED-4DB2-BD59-A6C34878D82A}">
                    <a16:rowId xmlns:a16="http://schemas.microsoft.com/office/drawing/2014/main" val="1326381454"/>
                  </a:ext>
                </a:extLst>
              </a:tr>
              <a:tr h="248449">
                <a:tc>
                  <a:txBody>
                    <a:bodyPr/>
                    <a:lstStyle/>
                    <a:p>
                      <a:pPr marL="0" indent="0">
                        <a:buFont typeface="Arial" panose="020B0604020202020204" pitchFamily="34" charset="0"/>
                        <a:buNone/>
                      </a:pPr>
                      <a:r>
                        <a:rPr lang="en-GB" sz="1000" b="1" noProof="0"/>
                        <a:t>Name and nature (e.g. company)</a:t>
                      </a:r>
                      <a:endParaRPr lang="en-GB" sz="1000" noProof="0"/>
                    </a:p>
                  </a:txBody>
                  <a:tcPr/>
                </a:tc>
                <a:tc>
                  <a:txBody>
                    <a:bodyPr/>
                    <a:lstStyle/>
                    <a:p>
                      <a:r>
                        <a:rPr lang="en-GB" sz="1000" noProof="0"/>
                        <a:t>Count the total participation avoiding double counting</a:t>
                      </a:r>
                    </a:p>
                  </a:txBody>
                  <a:tcPr/>
                </a:tc>
                <a:extLst>
                  <a:ext uri="{0D108BD9-81ED-4DB2-BD59-A6C34878D82A}">
                    <a16:rowId xmlns:a16="http://schemas.microsoft.com/office/drawing/2014/main" val="1374651178"/>
                  </a:ext>
                </a:extLst>
              </a:tr>
              <a:tr h="196715">
                <a:tc>
                  <a:txBody>
                    <a:bodyPr/>
                    <a:lstStyle/>
                    <a:p>
                      <a:pPr marL="67945">
                        <a:lnSpc>
                          <a:spcPct val="107000"/>
                        </a:lnSpc>
                        <a:spcBef>
                          <a:spcPts val="10"/>
                        </a:spcBef>
                        <a:spcAft>
                          <a:spcPts val="0"/>
                        </a:spcAft>
                      </a:pPr>
                      <a:r>
                        <a:rPr lang="en-GB" sz="1000" b="1" noProof="0">
                          <a:effectLst/>
                        </a:rPr>
                        <a:t>Company Contact Person (Focal Point)</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r>
                        <a:rPr lang="en-GB" sz="1000" noProof="0"/>
                        <a:t>To know who to turn to in case of questions</a:t>
                      </a:r>
                    </a:p>
                  </a:txBody>
                  <a:tcPr/>
                </a:tc>
                <a:extLst>
                  <a:ext uri="{0D108BD9-81ED-4DB2-BD59-A6C34878D82A}">
                    <a16:rowId xmlns:a16="http://schemas.microsoft.com/office/drawing/2014/main" val="2797738115"/>
                  </a:ext>
                </a:extLst>
              </a:tr>
              <a:tr h="196715">
                <a:tc>
                  <a:txBody>
                    <a:bodyPr/>
                    <a:lstStyle/>
                    <a:p>
                      <a:pPr marL="67945">
                        <a:lnSpc>
                          <a:spcPct val="107000"/>
                        </a:lnSpc>
                        <a:spcBef>
                          <a:spcPts val="20"/>
                        </a:spcBef>
                        <a:spcAft>
                          <a:spcPts val="0"/>
                        </a:spcAft>
                      </a:pPr>
                      <a:r>
                        <a:rPr lang="en-GB" sz="1000" b="1" noProof="0">
                          <a:effectLst/>
                        </a:rPr>
                        <a:t>Contact details, e.g. Phone Number, email</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Contact the company after the job fair to monitor the effectiveness</a:t>
                      </a:r>
                    </a:p>
                  </a:txBody>
                  <a:tcPr/>
                </a:tc>
                <a:extLst>
                  <a:ext uri="{0D108BD9-81ED-4DB2-BD59-A6C34878D82A}">
                    <a16:rowId xmlns:a16="http://schemas.microsoft.com/office/drawing/2014/main" val="433506150"/>
                  </a:ext>
                </a:extLst>
              </a:tr>
              <a:tr h="0">
                <a:tc>
                  <a:txBody>
                    <a:bodyPr/>
                    <a:lstStyle/>
                    <a:p>
                      <a:pPr marL="67945">
                        <a:lnSpc>
                          <a:spcPct val="107000"/>
                        </a:lnSpc>
                        <a:spcBef>
                          <a:spcPts val="20"/>
                        </a:spcBef>
                        <a:spcAft>
                          <a:spcPts val="0"/>
                        </a:spcAft>
                      </a:pPr>
                      <a:r>
                        <a:rPr lang="en-GB" sz="1000" b="1" noProof="0">
                          <a:effectLst/>
                        </a:rPr>
                        <a:t>Province of reference</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Identify the catchment area of the fair</a:t>
                      </a:r>
                    </a:p>
                  </a:txBody>
                  <a:tcPr/>
                </a:tc>
                <a:extLst>
                  <a:ext uri="{0D108BD9-81ED-4DB2-BD59-A6C34878D82A}">
                    <a16:rowId xmlns:a16="http://schemas.microsoft.com/office/drawing/2014/main" val="3519427134"/>
                  </a:ext>
                </a:extLst>
              </a:tr>
            </a:tbl>
          </a:graphicData>
        </a:graphic>
      </p:graphicFrame>
      <p:sp>
        <p:nvSpPr>
          <p:cNvPr id="25" name="Textfeld 24">
            <a:hlinkClick r:id="" action="ppaction://hlinkshowjump?jump=nextslide"/>
            <a:extLst>
              <a:ext uri="{FF2B5EF4-FFF2-40B4-BE49-F238E27FC236}">
                <a16:creationId xmlns:a16="http://schemas.microsoft.com/office/drawing/2014/main" id="{FF38F017-BC11-4446-BC1D-45FA740A1D65}"/>
              </a:ext>
            </a:extLst>
          </p:cNvPr>
          <p:cNvSpPr txBox="1"/>
          <p:nvPr/>
        </p:nvSpPr>
        <p:spPr>
          <a:xfrm>
            <a:off x="6741332" y="4409742"/>
            <a:ext cx="2275113" cy="242088"/>
          </a:xfrm>
          <a:prstGeom prst="rightArrow">
            <a:avLst>
              <a:gd name="adj1" fmla="val 100000"/>
              <a:gd name="adj2" fmla="val 50000"/>
            </a:avLst>
          </a:prstGeom>
          <a:solidFill>
            <a:schemeClr val="accent5">
              <a:lumMod val="20000"/>
              <a:lumOff val="80000"/>
            </a:schemeClr>
          </a:solidFill>
          <a:ln>
            <a:solidFill>
              <a:schemeClr val="accent2"/>
            </a:solidFill>
          </a:ln>
          <a:effectLst>
            <a:outerShdw blurRad="50800" dist="38100" dir="2700000" algn="tl" rotWithShape="0">
              <a:prstClr val="black">
                <a:alpha val="40000"/>
              </a:prstClr>
            </a:outerShdw>
          </a:effectLst>
        </p:spPr>
        <p:txBody>
          <a:bodyPr wrap="square" rtlCol="0">
            <a:noAutofit/>
          </a:bodyPr>
          <a:lstStyle/>
          <a:p>
            <a:pPr algn="l"/>
            <a:r>
              <a:rPr lang="en-US" sz="1000"/>
              <a:t>Continue with “Evaluation”.</a:t>
            </a:r>
            <a:endParaRPr lang="en-US" sz="1000" i="1"/>
          </a:p>
        </p:txBody>
      </p:sp>
    </p:spTree>
    <p:extLst>
      <p:ext uri="{BB962C8B-B14F-4D97-AF65-F5344CB8AC3E}">
        <p14:creationId xmlns:p14="http://schemas.microsoft.com/office/powerpoint/2010/main" val="227580438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Then you need to define very specifically which information you need to collect to inform your targets. We start with preparation.</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2"/>
                </a:solidFill>
                <a:latin typeface="+mn-lt"/>
              </a:rPr>
              <a:t>What are targets and requirements?</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6</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6" name="Textplatzhalter 14">
            <a:extLst>
              <a:ext uri="{FF2B5EF4-FFF2-40B4-BE49-F238E27FC236}">
                <a16:creationId xmlns:a16="http://schemas.microsoft.com/office/drawing/2014/main" id="{3F1ED5E0-F865-4608-89A2-55EC782A275F}"/>
              </a:ext>
            </a:extLst>
          </p:cNvPr>
          <p:cNvSpPr txBox="1">
            <a:spLocks/>
          </p:cNvSpPr>
          <p:nvPr/>
        </p:nvSpPr>
        <p:spPr bwMode="gray">
          <a:xfrm>
            <a:off x="449263" y="1020969"/>
            <a:ext cx="8567182" cy="332405"/>
          </a:xfrm>
          <a:prstGeom prst="rect">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1) Preparation</a:t>
            </a:r>
          </a:p>
        </p:txBody>
      </p:sp>
      <p:graphicFrame>
        <p:nvGraphicFramePr>
          <p:cNvPr id="23" name="Tabelle 2">
            <a:extLst>
              <a:ext uri="{FF2B5EF4-FFF2-40B4-BE49-F238E27FC236}">
                <a16:creationId xmlns:a16="http://schemas.microsoft.com/office/drawing/2014/main" id="{E3A8D0C1-02F9-4BDF-BE21-6A6075304203}"/>
              </a:ext>
            </a:extLst>
          </p:cNvPr>
          <p:cNvGraphicFramePr>
            <a:graphicFrameLocks noGrp="1"/>
          </p:cNvGraphicFramePr>
          <p:nvPr>
            <p:extLst>
              <p:ext uri="{D42A27DB-BD31-4B8C-83A1-F6EECF244321}">
                <p14:modId xmlns:p14="http://schemas.microsoft.com/office/powerpoint/2010/main" val="111004527"/>
              </p:ext>
            </p:extLst>
          </p:nvPr>
        </p:nvGraphicFramePr>
        <p:xfrm>
          <a:off x="449263" y="1553384"/>
          <a:ext cx="8567182" cy="2016289"/>
        </p:xfrm>
        <a:graphic>
          <a:graphicData uri="http://schemas.openxmlformats.org/drawingml/2006/table">
            <a:tbl>
              <a:tblPr firstRow="1" bandRow="1">
                <a:tableStyleId>{85BE263C-DBD7-4A20-BB59-AAB30ACAA65A}</a:tableStyleId>
              </a:tblPr>
              <a:tblGrid>
                <a:gridCol w="2730861">
                  <a:extLst>
                    <a:ext uri="{9D8B030D-6E8A-4147-A177-3AD203B41FA5}">
                      <a16:colId xmlns:a16="http://schemas.microsoft.com/office/drawing/2014/main" val="1868856219"/>
                    </a:ext>
                  </a:extLst>
                </a:gridCol>
                <a:gridCol w="5836321">
                  <a:extLst>
                    <a:ext uri="{9D8B030D-6E8A-4147-A177-3AD203B41FA5}">
                      <a16:colId xmlns:a16="http://schemas.microsoft.com/office/drawing/2014/main" val="3857888095"/>
                    </a:ext>
                  </a:extLst>
                </a:gridCol>
              </a:tblGrid>
              <a:tr h="1619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Information on exhibitors</a:t>
                      </a:r>
                      <a:endParaRPr lang="en-GB" sz="1000" noProof="0">
                        <a:solidFill>
                          <a:schemeClr val="tx1"/>
                        </a:solidFill>
                      </a:endParaRPr>
                    </a:p>
                  </a:txBody>
                  <a:tcPr>
                    <a:solidFill>
                      <a:schemeClr val="accent2">
                        <a:lumMod val="20000"/>
                        <a:lumOff val="80000"/>
                      </a:schemeClr>
                    </a:solidFill>
                  </a:tcPr>
                </a:tc>
                <a:tc>
                  <a:txBody>
                    <a:bodyPr/>
                    <a:lstStyle/>
                    <a:p>
                      <a:r>
                        <a:rPr lang="en-GB" sz="1000" noProof="0">
                          <a:solidFill>
                            <a:schemeClr val="tx1"/>
                          </a:solidFill>
                        </a:rPr>
                        <a:t>Usage of information</a:t>
                      </a:r>
                    </a:p>
                  </a:txBody>
                  <a:tcPr>
                    <a:solidFill>
                      <a:schemeClr val="accent2">
                        <a:lumMod val="20000"/>
                        <a:lumOff val="80000"/>
                      </a:schemeClr>
                    </a:solidFill>
                  </a:tcPr>
                </a:tc>
                <a:extLst>
                  <a:ext uri="{0D108BD9-81ED-4DB2-BD59-A6C34878D82A}">
                    <a16:rowId xmlns:a16="http://schemas.microsoft.com/office/drawing/2014/main" val="1326381454"/>
                  </a:ext>
                </a:extLst>
              </a:tr>
              <a:tr h="248449">
                <a:tc>
                  <a:txBody>
                    <a:bodyPr/>
                    <a:lstStyle/>
                    <a:p>
                      <a:pPr marL="0" indent="0">
                        <a:buFont typeface="Arial" panose="020B0604020202020204" pitchFamily="34" charset="0"/>
                        <a:buNone/>
                      </a:pPr>
                      <a:r>
                        <a:rPr lang="en-GB" sz="1000" b="1" noProof="0"/>
                        <a:t>Name and nature (e.g. company)</a:t>
                      </a:r>
                      <a:endParaRPr lang="en-GB" sz="1000" noProof="0"/>
                    </a:p>
                  </a:txBody>
                  <a:tcPr/>
                </a:tc>
                <a:tc>
                  <a:txBody>
                    <a:bodyPr/>
                    <a:lstStyle/>
                    <a:p>
                      <a:r>
                        <a:rPr lang="en-GB" sz="1000" noProof="0"/>
                        <a:t>Count the total participation avoiding double counting, plan the logistics and the programme</a:t>
                      </a:r>
                    </a:p>
                  </a:txBody>
                  <a:tcPr/>
                </a:tc>
                <a:extLst>
                  <a:ext uri="{0D108BD9-81ED-4DB2-BD59-A6C34878D82A}">
                    <a16:rowId xmlns:a16="http://schemas.microsoft.com/office/drawing/2014/main" val="1374651178"/>
                  </a:ext>
                </a:extLst>
              </a:tr>
              <a:tr h="196715">
                <a:tc>
                  <a:txBody>
                    <a:bodyPr/>
                    <a:lstStyle/>
                    <a:p>
                      <a:pPr marL="67945">
                        <a:lnSpc>
                          <a:spcPct val="107000"/>
                        </a:lnSpc>
                        <a:spcBef>
                          <a:spcPts val="10"/>
                        </a:spcBef>
                        <a:spcAft>
                          <a:spcPts val="0"/>
                        </a:spcAft>
                      </a:pPr>
                      <a:r>
                        <a:rPr lang="en-GB" sz="1000" b="1" noProof="0">
                          <a:effectLst/>
                        </a:rPr>
                        <a:t>Company Contact Person (Focal Point)</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r>
                        <a:rPr lang="en-GB" sz="1000" noProof="0"/>
                        <a:t>To know who to turn to in case of questions</a:t>
                      </a:r>
                    </a:p>
                  </a:txBody>
                  <a:tcPr/>
                </a:tc>
                <a:extLst>
                  <a:ext uri="{0D108BD9-81ED-4DB2-BD59-A6C34878D82A}">
                    <a16:rowId xmlns:a16="http://schemas.microsoft.com/office/drawing/2014/main" val="2797738115"/>
                  </a:ext>
                </a:extLst>
              </a:tr>
              <a:tr h="196715">
                <a:tc>
                  <a:txBody>
                    <a:bodyPr/>
                    <a:lstStyle/>
                    <a:p>
                      <a:pPr marL="67945">
                        <a:lnSpc>
                          <a:spcPct val="107000"/>
                        </a:lnSpc>
                        <a:spcBef>
                          <a:spcPts val="20"/>
                        </a:spcBef>
                        <a:spcAft>
                          <a:spcPts val="0"/>
                        </a:spcAft>
                      </a:pPr>
                      <a:r>
                        <a:rPr lang="en-GB" sz="1000" b="1" noProof="0">
                          <a:effectLst/>
                        </a:rPr>
                        <a:t>Contact details, e.g. Phone Number, email</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Contact the company after the job fair to monitor the results</a:t>
                      </a:r>
                    </a:p>
                  </a:txBody>
                  <a:tcPr/>
                </a:tc>
                <a:extLst>
                  <a:ext uri="{0D108BD9-81ED-4DB2-BD59-A6C34878D82A}">
                    <a16:rowId xmlns:a16="http://schemas.microsoft.com/office/drawing/2014/main" val="433506150"/>
                  </a:ext>
                </a:extLst>
              </a:tr>
              <a:tr h="0">
                <a:tc>
                  <a:txBody>
                    <a:bodyPr/>
                    <a:lstStyle/>
                    <a:p>
                      <a:pPr marL="67945">
                        <a:lnSpc>
                          <a:spcPct val="107000"/>
                        </a:lnSpc>
                        <a:spcBef>
                          <a:spcPts val="20"/>
                        </a:spcBef>
                        <a:spcAft>
                          <a:spcPts val="0"/>
                        </a:spcAft>
                      </a:pPr>
                      <a:r>
                        <a:rPr lang="en-GB" sz="1000" b="1" noProof="0">
                          <a:effectLst/>
                        </a:rPr>
                        <a:t>Province of reference</a:t>
                      </a:r>
                      <a:endParaRPr lang="en-GB" sz="1000" b="1" noProof="0">
                        <a:effectLst/>
                        <a:latin typeface="+mn-lt"/>
                        <a:ea typeface="Cambria" panose="02040503050406030204" pitchFamily="18" charset="0"/>
                        <a:cs typeface="Cambria" panose="02040503050406030204" pitchFamily="18" charset="0"/>
                      </a:endParaRP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Identify the catchment area of the fair</a:t>
                      </a:r>
                    </a:p>
                  </a:txBody>
                  <a:tcPr/>
                </a:tc>
                <a:extLst>
                  <a:ext uri="{0D108BD9-81ED-4DB2-BD59-A6C34878D82A}">
                    <a16:rowId xmlns:a16="http://schemas.microsoft.com/office/drawing/2014/main" val="3519427134"/>
                  </a:ext>
                </a:extLst>
              </a:tr>
              <a:tr h="0">
                <a:tc>
                  <a:txBody>
                    <a:bodyPr/>
                    <a:lstStyle/>
                    <a:p>
                      <a:pPr marL="67945">
                        <a:lnSpc>
                          <a:spcPct val="107000"/>
                        </a:lnSpc>
                        <a:spcBef>
                          <a:spcPts val="20"/>
                        </a:spcBef>
                        <a:spcAft>
                          <a:spcPts val="0"/>
                        </a:spcAft>
                      </a:pPr>
                      <a:r>
                        <a:rPr lang="en-GB" sz="1000" b="1" noProof="0">
                          <a:effectLst/>
                          <a:latin typeface="+mn-lt"/>
                          <a:ea typeface="Cambria" panose="02040503050406030204" pitchFamily="18" charset="0"/>
                          <a:cs typeface="Cambria" panose="02040503050406030204" pitchFamily="18" charset="0"/>
                        </a:rPr>
                        <a:t>Reasons to attend</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Get the expectations of exhibitors  to be able to make adjustment to better meet them.</a:t>
                      </a:r>
                    </a:p>
                  </a:txBody>
                  <a:tcPr/>
                </a:tc>
                <a:extLst>
                  <a:ext uri="{0D108BD9-81ED-4DB2-BD59-A6C34878D82A}">
                    <a16:rowId xmlns:a16="http://schemas.microsoft.com/office/drawing/2014/main" val="1022166041"/>
                  </a:ext>
                </a:extLst>
              </a:tr>
              <a:tr h="0">
                <a:tc>
                  <a:txBody>
                    <a:bodyPr/>
                    <a:lstStyle/>
                    <a:p>
                      <a:pPr marL="67945">
                        <a:lnSpc>
                          <a:spcPct val="107000"/>
                        </a:lnSpc>
                        <a:spcBef>
                          <a:spcPts val="20"/>
                        </a:spcBef>
                        <a:spcAft>
                          <a:spcPts val="0"/>
                        </a:spcAft>
                      </a:pPr>
                      <a:r>
                        <a:rPr lang="en-GB" sz="1000" b="1" noProof="0">
                          <a:effectLst/>
                          <a:latin typeface="+mn-lt"/>
                          <a:ea typeface="Cambria" panose="02040503050406030204" pitchFamily="18" charset="0"/>
                          <a:cs typeface="Cambria" panose="02040503050406030204" pitchFamily="18" charset="0"/>
                        </a:rPr>
                        <a:t>Offers</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e.g. job vacancies, search to buy produce, offer of products, services and input. Could be used for advertising to the youth, </a:t>
                      </a:r>
                      <a:r>
                        <a:rPr lang="en-US" sz="1000" noProof="0"/>
                        <a:t>to enhance participants' preparation and avoid miscommunication and disappointment</a:t>
                      </a:r>
                      <a:endParaRPr lang="en-GB" sz="1000" noProof="0"/>
                    </a:p>
                  </a:txBody>
                  <a:tcPr/>
                </a:tc>
                <a:extLst>
                  <a:ext uri="{0D108BD9-81ED-4DB2-BD59-A6C34878D82A}">
                    <a16:rowId xmlns:a16="http://schemas.microsoft.com/office/drawing/2014/main" val="1089229650"/>
                  </a:ext>
                </a:extLst>
              </a:tr>
            </a:tbl>
          </a:graphicData>
        </a:graphic>
      </p:graphicFrame>
      <p:sp>
        <p:nvSpPr>
          <p:cNvPr id="25" name="Textfeld 24">
            <a:hlinkClick r:id="" action="ppaction://hlinkshowjump?jump=nextslide"/>
            <a:extLst>
              <a:ext uri="{FF2B5EF4-FFF2-40B4-BE49-F238E27FC236}">
                <a16:creationId xmlns:a16="http://schemas.microsoft.com/office/drawing/2014/main" id="{FF38F017-BC11-4446-BC1D-45FA740A1D65}"/>
              </a:ext>
            </a:extLst>
          </p:cNvPr>
          <p:cNvSpPr txBox="1"/>
          <p:nvPr/>
        </p:nvSpPr>
        <p:spPr>
          <a:xfrm>
            <a:off x="6741332" y="4409742"/>
            <a:ext cx="2275113" cy="242088"/>
          </a:xfrm>
          <a:prstGeom prst="rightArrow">
            <a:avLst>
              <a:gd name="adj1" fmla="val 100000"/>
              <a:gd name="adj2" fmla="val 50000"/>
            </a:avLst>
          </a:prstGeom>
          <a:solidFill>
            <a:schemeClr val="accent5">
              <a:lumMod val="20000"/>
              <a:lumOff val="80000"/>
            </a:schemeClr>
          </a:solidFill>
          <a:ln>
            <a:solidFill>
              <a:schemeClr val="accent2"/>
            </a:solidFill>
          </a:ln>
          <a:effectLst>
            <a:outerShdw blurRad="50800" dist="38100" dir="2700000" algn="tl" rotWithShape="0">
              <a:prstClr val="black">
                <a:alpha val="40000"/>
              </a:prstClr>
            </a:outerShdw>
          </a:effectLst>
        </p:spPr>
        <p:txBody>
          <a:bodyPr wrap="square" rtlCol="0">
            <a:noAutofit/>
          </a:bodyPr>
          <a:lstStyle/>
          <a:p>
            <a:pPr algn="l"/>
            <a:r>
              <a:rPr lang="en-US" sz="1000"/>
              <a:t>Continue with “Participation”.</a:t>
            </a:r>
            <a:endParaRPr lang="en-US" sz="1000" i="1"/>
          </a:p>
        </p:txBody>
      </p:sp>
    </p:spTree>
    <p:extLst>
      <p:ext uri="{BB962C8B-B14F-4D97-AF65-F5344CB8AC3E}">
        <p14:creationId xmlns:p14="http://schemas.microsoft.com/office/powerpoint/2010/main" val="18955656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This is the information you need to collect to inform your targets on evaluating the job fair.</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2"/>
                </a:solidFill>
                <a:latin typeface="+mn-lt"/>
              </a:rPr>
              <a:t>What are targets and requirements?</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7</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6" name="Textplatzhalter 14">
            <a:extLst>
              <a:ext uri="{FF2B5EF4-FFF2-40B4-BE49-F238E27FC236}">
                <a16:creationId xmlns:a16="http://schemas.microsoft.com/office/drawing/2014/main" id="{3F1ED5E0-F865-4608-89A2-55EC782A275F}"/>
              </a:ext>
            </a:extLst>
          </p:cNvPr>
          <p:cNvSpPr txBox="1">
            <a:spLocks/>
          </p:cNvSpPr>
          <p:nvPr/>
        </p:nvSpPr>
        <p:spPr bwMode="gray">
          <a:xfrm>
            <a:off x="449263" y="1020969"/>
            <a:ext cx="8567182" cy="332405"/>
          </a:xfrm>
          <a:prstGeom prst="rect">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3) Evaluation</a:t>
            </a:r>
          </a:p>
        </p:txBody>
      </p:sp>
      <p:graphicFrame>
        <p:nvGraphicFramePr>
          <p:cNvPr id="17" name="Tabelle 2">
            <a:extLst>
              <a:ext uri="{FF2B5EF4-FFF2-40B4-BE49-F238E27FC236}">
                <a16:creationId xmlns:a16="http://schemas.microsoft.com/office/drawing/2014/main" id="{D055D563-A640-4E34-AF00-848BB470B380}"/>
              </a:ext>
            </a:extLst>
          </p:cNvPr>
          <p:cNvGraphicFramePr>
            <a:graphicFrameLocks noGrp="1"/>
          </p:cNvGraphicFramePr>
          <p:nvPr>
            <p:extLst>
              <p:ext uri="{D42A27DB-BD31-4B8C-83A1-F6EECF244321}">
                <p14:modId xmlns:p14="http://schemas.microsoft.com/office/powerpoint/2010/main" val="3306554792"/>
              </p:ext>
            </p:extLst>
          </p:nvPr>
        </p:nvGraphicFramePr>
        <p:xfrm>
          <a:off x="449263" y="1430914"/>
          <a:ext cx="8567182" cy="1676400"/>
        </p:xfrm>
        <a:graphic>
          <a:graphicData uri="http://schemas.openxmlformats.org/drawingml/2006/table">
            <a:tbl>
              <a:tblPr firstRow="1" bandRow="1">
                <a:tableStyleId>{85BE263C-DBD7-4A20-BB59-AAB30ACAA65A}</a:tableStyleId>
              </a:tblPr>
              <a:tblGrid>
                <a:gridCol w="2852737">
                  <a:extLst>
                    <a:ext uri="{9D8B030D-6E8A-4147-A177-3AD203B41FA5}">
                      <a16:colId xmlns:a16="http://schemas.microsoft.com/office/drawing/2014/main" val="1868856219"/>
                    </a:ext>
                  </a:extLst>
                </a:gridCol>
                <a:gridCol w="5714445">
                  <a:extLst>
                    <a:ext uri="{9D8B030D-6E8A-4147-A177-3AD203B41FA5}">
                      <a16:colId xmlns:a16="http://schemas.microsoft.com/office/drawing/2014/main" val="3857888095"/>
                    </a:ext>
                  </a:extLst>
                </a:gridCol>
              </a:tblGrid>
              <a:tr h="1619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Jobseeker’s Evaluation</a:t>
                      </a:r>
                      <a:endParaRPr lang="en-GB" sz="1000" noProof="0">
                        <a:solidFill>
                          <a:schemeClr val="tx1"/>
                        </a:solidFill>
                      </a:endParaRPr>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solidFill>
                            <a:schemeClr val="tx1"/>
                          </a:solidFill>
                        </a:rPr>
                        <a:t>Concrete items for evaluation</a:t>
                      </a:r>
                    </a:p>
                  </a:txBody>
                  <a:tcPr>
                    <a:solidFill>
                      <a:schemeClr val="accent2">
                        <a:lumMod val="20000"/>
                        <a:lumOff val="80000"/>
                      </a:schemeClr>
                    </a:solidFill>
                  </a:tcPr>
                </a:tc>
                <a:extLst>
                  <a:ext uri="{0D108BD9-81ED-4DB2-BD59-A6C34878D82A}">
                    <a16:rowId xmlns:a16="http://schemas.microsoft.com/office/drawing/2014/main" val="1326381454"/>
                  </a:ext>
                </a:extLst>
              </a:tr>
              <a:tr h="248449">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noProof="0"/>
                        <a:t>Satisfaction with the job fair</a:t>
                      </a:r>
                    </a:p>
                  </a:txBody>
                  <a:tcPr/>
                </a:tc>
                <a:tc>
                  <a:txBody>
                    <a:bodyPr/>
                    <a:lstStyle/>
                    <a:p>
                      <a:r>
                        <a:rPr lang="en-GB" sz="1000" noProof="0"/>
                        <a:t>Logistics, schedule, programme, information, selection of exhibitors, job vacancies offered, contact with exhibitors.</a:t>
                      </a:r>
                    </a:p>
                  </a:txBody>
                  <a:tcPr/>
                </a:tc>
                <a:extLst>
                  <a:ext uri="{0D108BD9-81ED-4DB2-BD59-A6C34878D82A}">
                    <a16:rowId xmlns:a16="http://schemas.microsoft.com/office/drawing/2014/main" val="1374651178"/>
                  </a:ext>
                </a:extLst>
              </a:tr>
              <a:tr h="196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Did the fair meet the expectations and needs</a:t>
                      </a:r>
                    </a:p>
                  </a:txBody>
                  <a:tcPr/>
                </a:tc>
                <a:tc>
                  <a:txBody>
                    <a:bodyPr/>
                    <a:lstStyle/>
                    <a:p>
                      <a:r>
                        <a:rPr lang="en-GB" sz="1000" noProof="0"/>
                        <a:t>Relevance and helpfulness of the job fair for finding a job, networking, finding support services.</a:t>
                      </a:r>
                    </a:p>
                  </a:txBody>
                  <a:tcPr/>
                </a:tc>
                <a:extLst>
                  <a:ext uri="{0D108BD9-81ED-4DB2-BD59-A6C34878D82A}">
                    <a16:rowId xmlns:a16="http://schemas.microsoft.com/office/drawing/2014/main" val="2797738115"/>
                  </a:ext>
                </a:extLst>
              </a:tr>
              <a:tr h="19671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Interaction between exhibitors and employers</a:t>
                      </a:r>
                    </a:p>
                  </a:txBody>
                  <a:tcPr/>
                </a:tc>
                <a:tc>
                  <a:txBody>
                    <a:bodyPr/>
                    <a:lstStyle/>
                    <a:p>
                      <a:r>
                        <a:rPr lang="en-GB" sz="1000" noProof="0"/>
                        <a:t>Number of interactions with exhibitors, which kind of exhibitors, CVs submitted to employers, are the job offers interesting/suitable. If little or no fitting offers: what were the reasons given?</a:t>
                      </a:r>
                    </a:p>
                  </a:txBody>
                  <a:tcPr/>
                </a:tc>
                <a:extLst>
                  <a:ext uri="{0D108BD9-81ED-4DB2-BD59-A6C34878D82A}">
                    <a16:rowId xmlns:a16="http://schemas.microsoft.com/office/drawing/2014/main" val="433506150"/>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Participation in program (e.g. workshops, presentations)</a:t>
                      </a:r>
                    </a:p>
                  </a:txBody>
                  <a:tcPr/>
                </a:tc>
                <a:tc>
                  <a:txBody>
                    <a:bodyPr/>
                    <a:lstStyle/>
                    <a:p>
                      <a:r>
                        <a:rPr lang="en-GB" sz="1000" noProof="0"/>
                        <a:t>Which program items did the youth participate in? Why, why not?</a:t>
                      </a:r>
                    </a:p>
                  </a:txBody>
                  <a:tcPr/>
                </a:tc>
                <a:extLst>
                  <a:ext uri="{0D108BD9-81ED-4DB2-BD59-A6C34878D82A}">
                    <a16:rowId xmlns:a16="http://schemas.microsoft.com/office/drawing/2014/main" val="3519427134"/>
                  </a:ext>
                </a:extLst>
              </a:tr>
            </a:tbl>
          </a:graphicData>
        </a:graphic>
      </p:graphicFrame>
      <p:graphicFrame>
        <p:nvGraphicFramePr>
          <p:cNvPr id="23" name="Tabelle 2">
            <a:extLst>
              <a:ext uri="{FF2B5EF4-FFF2-40B4-BE49-F238E27FC236}">
                <a16:creationId xmlns:a16="http://schemas.microsoft.com/office/drawing/2014/main" id="{AB3CB01B-54B8-4305-B482-37ED132412DB}"/>
              </a:ext>
            </a:extLst>
          </p:cNvPr>
          <p:cNvGraphicFramePr>
            <a:graphicFrameLocks noGrp="1"/>
          </p:cNvGraphicFramePr>
          <p:nvPr>
            <p:extLst>
              <p:ext uri="{D42A27DB-BD31-4B8C-83A1-F6EECF244321}">
                <p14:modId xmlns:p14="http://schemas.microsoft.com/office/powerpoint/2010/main" val="1899280427"/>
              </p:ext>
            </p:extLst>
          </p:nvPr>
        </p:nvGraphicFramePr>
        <p:xfrm>
          <a:off x="449263" y="3197161"/>
          <a:ext cx="8567182" cy="1280160"/>
        </p:xfrm>
        <a:graphic>
          <a:graphicData uri="http://schemas.openxmlformats.org/drawingml/2006/table">
            <a:tbl>
              <a:tblPr firstRow="1" bandRow="1">
                <a:tableStyleId>{85BE263C-DBD7-4A20-BB59-AAB30ACAA65A}</a:tableStyleId>
              </a:tblPr>
              <a:tblGrid>
                <a:gridCol w="2845480">
                  <a:extLst>
                    <a:ext uri="{9D8B030D-6E8A-4147-A177-3AD203B41FA5}">
                      <a16:colId xmlns:a16="http://schemas.microsoft.com/office/drawing/2014/main" val="1868856219"/>
                    </a:ext>
                  </a:extLst>
                </a:gridCol>
                <a:gridCol w="5721702">
                  <a:extLst>
                    <a:ext uri="{9D8B030D-6E8A-4147-A177-3AD203B41FA5}">
                      <a16:colId xmlns:a16="http://schemas.microsoft.com/office/drawing/2014/main" val="3857888095"/>
                    </a:ext>
                  </a:extLst>
                </a:gridCol>
              </a:tblGrid>
              <a:tr h="20305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a:solidFill>
                            <a:schemeClr val="tx1"/>
                          </a:solidFill>
                        </a:rPr>
                        <a:t>Exhibitors’ Evaluation</a:t>
                      </a:r>
                      <a:endParaRPr lang="en-GB" sz="1000" b="1" kern="1200">
                        <a:solidFill>
                          <a:schemeClr val="tx1"/>
                        </a:solidFill>
                        <a:latin typeface="+mn-lt"/>
                        <a:ea typeface="+mn-ea"/>
                        <a:cs typeface="+mn-cs"/>
                      </a:endParaRPr>
                    </a:p>
                  </a:txBody>
                  <a:tcPr>
                    <a:solidFill>
                      <a:schemeClr val="accent2">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kern="1200" noProof="0" dirty="0">
                          <a:solidFill>
                            <a:schemeClr val="tx1"/>
                          </a:solidFill>
                        </a:rPr>
                        <a:t>Concrete items for evaluation</a:t>
                      </a:r>
                      <a:endParaRPr lang="en-GB" sz="1000" b="1" kern="1200" noProof="0" dirty="0">
                        <a:solidFill>
                          <a:schemeClr val="tx1"/>
                        </a:solidFill>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val="1326381454"/>
                  </a:ext>
                </a:extLst>
              </a:tr>
              <a:tr h="156577">
                <a:tc>
                  <a:txBody>
                    <a:bodyPr/>
                    <a:lstStyle/>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000" b="1" noProof="0"/>
                        <a:t>Satisfaction with the job fair, reasons and expectations to attend</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Why do they attend? Satisfaction with logistics, schedule, programme, information? Willingness to participate in future fairs? How much would the company pay for a booth?</a:t>
                      </a:r>
                    </a:p>
                  </a:txBody>
                  <a:tcPr/>
                </a:tc>
                <a:extLst>
                  <a:ext uri="{0D108BD9-81ED-4DB2-BD59-A6C34878D82A}">
                    <a16:rowId xmlns:a16="http://schemas.microsoft.com/office/drawing/2014/main" val="1374651178"/>
                  </a:ext>
                </a:extLst>
              </a:tr>
              <a:tr h="153672">
                <a:tc>
                  <a:txBody>
                    <a:bodyPr/>
                    <a:lstStyle/>
                    <a:p>
                      <a:pPr marL="67945" marR="0" lvl="0" indent="0" algn="l" defTabSz="685800" rtl="0" eaLnBrk="1" fontAlgn="auto" latinLnBrk="0" hangingPunct="1">
                        <a:lnSpc>
                          <a:spcPct val="107000"/>
                        </a:lnSpc>
                        <a:spcBef>
                          <a:spcPts val="10"/>
                        </a:spcBef>
                        <a:spcAft>
                          <a:spcPts val="0"/>
                        </a:spcAft>
                        <a:buClrTx/>
                        <a:buSzTx/>
                        <a:buFontTx/>
                        <a:buNone/>
                        <a:tabLst/>
                        <a:defRPr/>
                      </a:pPr>
                      <a:r>
                        <a:rPr lang="en-GB" sz="1000" b="1" noProof="0"/>
                        <a:t>Did the fair meet the expectations and needs</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Relevance and helpfulness of the job fair for finding skilled workers, networking.</a:t>
                      </a:r>
                    </a:p>
                  </a:txBody>
                  <a:tcPr/>
                </a:tc>
                <a:extLst>
                  <a:ext uri="{0D108BD9-81ED-4DB2-BD59-A6C34878D82A}">
                    <a16:rowId xmlns:a16="http://schemas.microsoft.com/office/drawing/2014/main" val="2797738115"/>
                  </a:ext>
                </a:extLst>
              </a:tr>
              <a:tr h="153672">
                <a:tc>
                  <a:txBody>
                    <a:bodyPr/>
                    <a:lstStyle/>
                    <a:p>
                      <a:pPr marL="67945" marR="0" lvl="0" indent="0" algn="l" defTabSz="685800" rtl="0" eaLnBrk="1" fontAlgn="auto" latinLnBrk="0" hangingPunct="1">
                        <a:lnSpc>
                          <a:spcPct val="107000"/>
                        </a:lnSpc>
                        <a:spcBef>
                          <a:spcPts val="20"/>
                        </a:spcBef>
                        <a:spcAft>
                          <a:spcPts val="0"/>
                        </a:spcAft>
                        <a:buClrTx/>
                        <a:buSzTx/>
                        <a:buFontTx/>
                        <a:buNone/>
                        <a:tabLst/>
                        <a:defRPr/>
                      </a:pPr>
                      <a:r>
                        <a:rPr lang="en-GB" sz="1000" b="1" noProof="0"/>
                        <a:t>Interaction between exhibitors and employers</a:t>
                      </a:r>
                    </a:p>
                  </a:txBody>
                  <a:tcPr marL="0" marR="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dirty="0"/>
                        <a:t>Number of interactions with job seekers; what were generally their strength and weaknesses with regard to their technical, business, soft skills.</a:t>
                      </a:r>
                    </a:p>
                  </a:txBody>
                  <a:tcPr/>
                </a:tc>
                <a:extLst>
                  <a:ext uri="{0D108BD9-81ED-4DB2-BD59-A6C34878D82A}">
                    <a16:rowId xmlns:a16="http://schemas.microsoft.com/office/drawing/2014/main" val="433506150"/>
                  </a:ext>
                </a:extLst>
              </a:tr>
            </a:tbl>
          </a:graphicData>
        </a:graphic>
      </p:graphicFrame>
      <p:sp>
        <p:nvSpPr>
          <p:cNvPr id="24" name="Textfeld 23">
            <a:hlinkClick r:id="" action="ppaction://hlinkshowjump?jump=nextslide"/>
            <a:extLst>
              <a:ext uri="{FF2B5EF4-FFF2-40B4-BE49-F238E27FC236}">
                <a16:creationId xmlns:a16="http://schemas.microsoft.com/office/drawing/2014/main" id="{8E2FEABC-72D8-4C17-9963-588E0AEDD7DA}"/>
              </a:ext>
            </a:extLst>
          </p:cNvPr>
          <p:cNvSpPr txBox="1"/>
          <p:nvPr/>
        </p:nvSpPr>
        <p:spPr>
          <a:xfrm>
            <a:off x="6741332" y="4549689"/>
            <a:ext cx="2275113" cy="240025"/>
          </a:xfrm>
          <a:prstGeom prst="rightArrow">
            <a:avLst>
              <a:gd name="adj1" fmla="val 100000"/>
              <a:gd name="adj2" fmla="val 50000"/>
            </a:avLst>
          </a:prstGeom>
          <a:solidFill>
            <a:schemeClr val="accent5">
              <a:lumMod val="20000"/>
              <a:lumOff val="80000"/>
            </a:schemeClr>
          </a:solidFill>
          <a:ln>
            <a:solidFill>
              <a:schemeClr val="accent2"/>
            </a:solidFill>
          </a:ln>
          <a:effectLst>
            <a:outerShdw blurRad="50800" dist="38100" dir="2700000" algn="tl" rotWithShape="0">
              <a:prstClr val="black">
                <a:alpha val="40000"/>
              </a:prstClr>
            </a:outerShdw>
          </a:effectLst>
        </p:spPr>
        <p:txBody>
          <a:bodyPr wrap="square" rtlCol="0">
            <a:noAutofit/>
          </a:bodyPr>
          <a:lstStyle/>
          <a:p>
            <a:pPr algn="l"/>
            <a:r>
              <a:rPr lang="en-US" sz="1000"/>
              <a:t>Finish with “Results”.</a:t>
            </a:r>
            <a:endParaRPr lang="en-US" sz="1000" i="1"/>
          </a:p>
        </p:txBody>
      </p:sp>
    </p:spTree>
    <p:extLst>
      <p:ext uri="{BB962C8B-B14F-4D97-AF65-F5344CB8AC3E}">
        <p14:creationId xmlns:p14="http://schemas.microsoft.com/office/powerpoint/2010/main" val="220613632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As results refers to the change over time in situation or habits, you will need to collect information in a baseline and in an endline.</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2"/>
                </a:solidFill>
                <a:latin typeface="+mn-lt"/>
              </a:rPr>
              <a:t>What are targets and requirements?</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8</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2" cstate="screen">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8" cstate="screen">
            <a:duotone>
              <a:prstClr val="black"/>
              <a:schemeClr val="accent2">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sp>
        <p:nvSpPr>
          <p:cNvPr id="26" name="Textplatzhalter 14">
            <a:extLst>
              <a:ext uri="{FF2B5EF4-FFF2-40B4-BE49-F238E27FC236}">
                <a16:creationId xmlns:a16="http://schemas.microsoft.com/office/drawing/2014/main" id="{3F1ED5E0-F865-4608-89A2-55EC782A275F}"/>
              </a:ext>
            </a:extLst>
          </p:cNvPr>
          <p:cNvSpPr txBox="1">
            <a:spLocks/>
          </p:cNvSpPr>
          <p:nvPr/>
        </p:nvSpPr>
        <p:spPr bwMode="gray">
          <a:xfrm>
            <a:off x="449263" y="1020969"/>
            <a:ext cx="8567182" cy="332405"/>
          </a:xfrm>
          <a:prstGeom prst="rect">
            <a:avLst/>
          </a:prstGeom>
          <a:solidFill>
            <a:schemeClr val="accent2"/>
          </a:solidFill>
        </p:spPr>
        <p:txBody>
          <a:bodyPr vert="horz" lIns="0" tIns="0" rIns="72000" bIns="0" rtlCol="0" anchor="ctr">
            <a:noAutofit/>
          </a:bodyPr>
          <a:lstStyle>
            <a:lvl1pPr marL="0" indent="0" algn="l" defTabSz="685800" rtl="0" eaLnBrk="1" latinLnBrk="0" hangingPunct="1">
              <a:lnSpc>
                <a:spcPct val="90000"/>
              </a:lnSpc>
              <a:spcBef>
                <a:spcPts val="600"/>
              </a:spcBef>
              <a:buFont typeface="Arial" panose="020B0604020202020204" pitchFamily="34" charset="0"/>
              <a:buNone/>
              <a:defRPr lang="de-DE" sz="1200" kern="1200">
                <a:solidFill>
                  <a:schemeClr val="tx1"/>
                </a:solidFill>
                <a:latin typeface="+mn-lt"/>
                <a:ea typeface="+mn-ea"/>
                <a:cs typeface="+mn-cs"/>
              </a:defRPr>
            </a:lvl1pPr>
            <a:lvl2pPr marL="180975" indent="-180975" algn="l" defTabSz="685800" rtl="0" eaLnBrk="1" latinLnBrk="0" hangingPunct="1">
              <a:lnSpc>
                <a:spcPct val="90000"/>
              </a:lnSpc>
              <a:spcBef>
                <a:spcPts val="600"/>
              </a:spcBef>
              <a:buClr>
                <a:schemeClr val="accent1"/>
              </a:buClr>
              <a:buFont typeface="Wingdings" panose="05000000000000000000" pitchFamily="2" charset="2"/>
              <a:buChar char="§"/>
              <a:defRPr lang="de-DE" sz="1200" kern="1200">
                <a:solidFill>
                  <a:schemeClr val="tx1"/>
                </a:solidFill>
                <a:latin typeface="+mn-lt"/>
                <a:ea typeface="+mn-ea"/>
                <a:cs typeface="+mn-cs"/>
              </a:defRPr>
            </a:lvl2pPr>
            <a:lvl3pPr marL="357188" indent="-176213" algn="l" defTabSz="685800" rtl="0" eaLnBrk="1" latinLnBrk="0" hangingPunct="1">
              <a:lnSpc>
                <a:spcPct val="90000"/>
              </a:lnSpc>
              <a:spcBef>
                <a:spcPts val="600"/>
              </a:spcBef>
              <a:buClr>
                <a:schemeClr val="accent1"/>
              </a:buClr>
              <a:buFont typeface="Symbol" panose="05050102010706020507" pitchFamily="18" charset="2"/>
              <a:buChar char="-"/>
              <a:defRPr lang="de-DE" sz="11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GB" b="1">
                <a:solidFill>
                  <a:schemeClr val="bg1"/>
                </a:solidFill>
                <a:latin typeface="+mj-lt"/>
              </a:rPr>
              <a:t>4) Results</a:t>
            </a:r>
          </a:p>
        </p:txBody>
      </p:sp>
      <p:graphicFrame>
        <p:nvGraphicFramePr>
          <p:cNvPr id="24" name="Tabelle 2">
            <a:extLst>
              <a:ext uri="{FF2B5EF4-FFF2-40B4-BE49-F238E27FC236}">
                <a16:creationId xmlns:a16="http://schemas.microsoft.com/office/drawing/2014/main" id="{CAEAE5AD-F367-41B5-84E5-6BC42C9FDDA5}"/>
              </a:ext>
            </a:extLst>
          </p:cNvPr>
          <p:cNvGraphicFramePr>
            <a:graphicFrameLocks noGrp="1"/>
          </p:cNvGraphicFramePr>
          <p:nvPr>
            <p:extLst>
              <p:ext uri="{D42A27DB-BD31-4B8C-83A1-F6EECF244321}">
                <p14:modId xmlns:p14="http://schemas.microsoft.com/office/powerpoint/2010/main" val="3964782926"/>
              </p:ext>
            </p:extLst>
          </p:nvPr>
        </p:nvGraphicFramePr>
        <p:xfrm>
          <a:off x="2714172" y="3026203"/>
          <a:ext cx="2914523" cy="640080"/>
        </p:xfrm>
        <a:graphic>
          <a:graphicData uri="http://schemas.openxmlformats.org/drawingml/2006/table">
            <a:tbl>
              <a:tblPr firstRow="1" bandRow="1">
                <a:tableStyleId>{85BE263C-DBD7-4A20-BB59-AAB30ACAA65A}</a:tableStyleId>
              </a:tblPr>
              <a:tblGrid>
                <a:gridCol w="2914523">
                  <a:extLst>
                    <a:ext uri="{9D8B030D-6E8A-4147-A177-3AD203B41FA5}">
                      <a16:colId xmlns:a16="http://schemas.microsoft.com/office/drawing/2014/main" val="1868856219"/>
                    </a:ext>
                  </a:extLst>
                </a:gridCol>
              </a:tblGrid>
              <a:tr h="15367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Exhibitors Baseline</a:t>
                      </a:r>
                      <a:endParaRPr lang="en-GB" sz="1000" noProof="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326381454"/>
                  </a:ext>
                </a:extLst>
              </a:tr>
              <a:tr h="156577">
                <a:tc>
                  <a:txBody>
                    <a:bodyPr/>
                    <a:lstStyle/>
                    <a:p>
                      <a:pPr marL="0" marR="0" lvl="0" indent="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None/>
                        <a:tabLst/>
                        <a:defRPr/>
                      </a:pPr>
                      <a:r>
                        <a:rPr lang="en-GB" sz="1000" kern="1200" noProof="0">
                          <a:solidFill>
                            <a:schemeClr val="dk1"/>
                          </a:solidFill>
                          <a:latin typeface="+mn-lt"/>
                          <a:ea typeface="+mn-ea"/>
                          <a:cs typeface="+mn-cs"/>
                        </a:rPr>
                        <a:t>The information included under “Preparation” should suffice.</a:t>
                      </a:r>
                      <a:endParaRPr lang="en-GB" sz="1000" noProof="0"/>
                    </a:p>
                  </a:txBody>
                  <a:tcPr>
                    <a:solidFill>
                      <a:schemeClr val="bg1"/>
                    </a:solidFill>
                  </a:tcPr>
                </a:tc>
                <a:extLst>
                  <a:ext uri="{0D108BD9-81ED-4DB2-BD59-A6C34878D82A}">
                    <a16:rowId xmlns:a16="http://schemas.microsoft.com/office/drawing/2014/main" val="1374651178"/>
                  </a:ext>
                </a:extLst>
              </a:tr>
            </a:tbl>
          </a:graphicData>
        </a:graphic>
      </p:graphicFrame>
      <p:graphicFrame>
        <p:nvGraphicFramePr>
          <p:cNvPr id="27" name="Tabelle 2">
            <a:extLst>
              <a:ext uri="{FF2B5EF4-FFF2-40B4-BE49-F238E27FC236}">
                <a16:creationId xmlns:a16="http://schemas.microsoft.com/office/drawing/2014/main" id="{E0D9A05C-EAB7-496A-8B72-5DC6785E6D2D}"/>
              </a:ext>
            </a:extLst>
          </p:cNvPr>
          <p:cNvGraphicFramePr>
            <a:graphicFrameLocks noGrp="1"/>
          </p:cNvGraphicFramePr>
          <p:nvPr>
            <p:extLst>
              <p:ext uri="{D42A27DB-BD31-4B8C-83A1-F6EECF244321}">
                <p14:modId xmlns:p14="http://schemas.microsoft.com/office/powerpoint/2010/main" val="2206513253"/>
              </p:ext>
            </p:extLst>
          </p:nvPr>
        </p:nvGraphicFramePr>
        <p:xfrm>
          <a:off x="2714171" y="1480253"/>
          <a:ext cx="2914524" cy="1249680"/>
        </p:xfrm>
        <a:graphic>
          <a:graphicData uri="http://schemas.openxmlformats.org/drawingml/2006/table">
            <a:tbl>
              <a:tblPr firstRow="1" bandRow="1">
                <a:tableStyleId>{85BE263C-DBD7-4A20-BB59-AAB30ACAA65A}</a:tableStyleId>
              </a:tblPr>
              <a:tblGrid>
                <a:gridCol w="2914524">
                  <a:extLst>
                    <a:ext uri="{9D8B030D-6E8A-4147-A177-3AD203B41FA5}">
                      <a16:colId xmlns:a16="http://schemas.microsoft.com/office/drawing/2014/main" val="1868856219"/>
                    </a:ext>
                  </a:extLst>
                </a:gridCol>
              </a:tblGrid>
              <a:tr h="2098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Jobseeker Baseline</a:t>
                      </a:r>
                      <a:endParaRPr lang="en-GB" sz="1000" noProof="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326381454"/>
                  </a:ext>
                </a:extLst>
              </a:tr>
              <a:tr h="865670">
                <a:tc>
                  <a:txBody>
                    <a:bodyPr/>
                    <a:lstStyle/>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What is their current employment situation?</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How do they gain income? How much?</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b="0" noProof="0"/>
                        <a:t>Why are they participating at the fair? What opportunities are they looking for?</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b="0" noProof="0"/>
                        <a:t>What is their work experience? What further qualifications do they have?</a:t>
                      </a:r>
                    </a:p>
                  </a:txBody>
                  <a:tcPr>
                    <a:solidFill>
                      <a:schemeClr val="bg1"/>
                    </a:solidFill>
                  </a:tcPr>
                </a:tc>
                <a:extLst>
                  <a:ext uri="{0D108BD9-81ED-4DB2-BD59-A6C34878D82A}">
                    <a16:rowId xmlns:a16="http://schemas.microsoft.com/office/drawing/2014/main" val="1374651178"/>
                  </a:ext>
                </a:extLst>
              </a:tr>
            </a:tbl>
          </a:graphicData>
        </a:graphic>
      </p:graphicFrame>
      <p:graphicFrame>
        <p:nvGraphicFramePr>
          <p:cNvPr id="29" name="Tabelle 2">
            <a:extLst>
              <a:ext uri="{FF2B5EF4-FFF2-40B4-BE49-F238E27FC236}">
                <a16:creationId xmlns:a16="http://schemas.microsoft.com/office/drawing/2014/main" id="{1F367F1F-3A1D-47FF-8608-9E0B1D79B90D}"/>
              </a:ext>
            </a:extLst>
          </p:cNvPr>
          <p:cNvGraphicFramePr>
            <a:graphicFrameLocks noGrp="1"/>
          </p:cNvGraphicFramePr>
          <p:nvPr>
            <p:extLst>
              <p:ext uri="{D42A27DB-BD31-4B8C-83A1-F6EECF244321}">
                <p14:modId xmlns:p14="http://schemas.microsoft.com/office/powerpoint/2010/main" val="1816562832"/>
              </p:ext>
            </p:extLst>
          </p:nvPr>
        </p:nvGraphicFramePr>
        <p:xfrm>
          <a:off x="5779759" y="1480253"/>
          <a:ext cx="3236686" cy="1249680"/>
        </p:xfrm>
        <a:graphic>
          <a:graphicData uri="http://schemas.openxmlformats.org/drawingml/2006/table">
            <a:tbl>
              <a:tblPr firstRow="1" bandRow="1">
                <a:tableStyleId>{85BE263C-DBD7-4A20-BB59-AAB30ACAA65A}</a:tableStyleId>
              </a:tblPr>
              <a:tblGrid>
                <a:gridCol w="3236686">
                  <a:extLst>
                    <a:ext uri="{9D8B030D-6E8A-4147-A177-3AD203B41FA5}">
                      <a16:colId xmlns:a16="http://schemas.microsoft.com/office/drawing/2014/main" val="3857888095"/>
                    </a:ext>
                  </a:extLst>
                </a:gridCol>
              </a:tblGrid>
              <a:tr h="1619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a:solidFill>
                            <a:schemeClr val="tx1"/>
                          </a:solidFill>
                        </a:rPr>
                        <a:t>Jobseeker Endline</a:t>
                      </a:r>
                      <a:endParaRPr lang="en-GB" sz="100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326381454"/>
                  </a:ext>
                </a:extLst>
              </a:tr>
              <a:tr h="248449">
                <a:tc>
                  <a:txBody>
                    <a:bodyPr/>
                    <a:lstStyle/>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What is their current employment situation?</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How do they gain income? How much?</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b="0" noProof="0"/>
                        <a:t>What opportunities could they seize? How was the job fair useful for them (with regard to finding employment, getting further support e.g. coaching, training etc., creating networks…)?</a:t>
                      </a:r>
                    </a:p>
                  </a:txBody>
                  <a:tcPr>
                    <a:solidFill>
                      <a:schemeClr val="bg1"/>
                    </a:solidFill>
                  </a:tcPr>
                </a:tc>
                <a:extLst>
                  <a:ext uri="{0D108BD9-81ED-4DB2-BD59-A6C34878D82A}">
                    <a16:rowId xmlns:a16="http://schemas.microsoft.com/office/drawing/2014/main" val="1374651178"/>
                  </a:ext>
                </a:extLst>
              </a:tr>
            </a:tbl>
          </a:graphicData>
        </a:graphic>
      </p:graphicFrame>
      <p:graphicFrame>
        <p:nvGraphicFramePr>
          <p:cNvPr id="30" name="Tabelle 2">
            <a:extLst>
              <a:ext uri="{FF2B5EF4-FFF2-40B4-BE49-F238E27FC236}">
                <a16:creationId xmlns:a16="http://schemas.microsoft.com/office/drawing/2014/main" id="{96DD147B-D3F8-4219-92D4-58597D218FC1}"/>
              </a:ext>
            </a:extLst>
          </p:cNvPr>
          <p:cNvGraphicFramePr>
            <a:graphicFrameLocks noGrp="1"/>
          </p:cNvGraphicFramePr>
          <p:nvPr>
            <p:extLst>
              <p:ext uri="{D42A27DB-BD31-4B8C-83A1-F6EECF244321}">
                <p14:modId xmlns:p14="http://schemas.microsoft.com/office/powerpoint/2010/main" val="3941432309"/>
              </p:ext>
            </p:extLst>
          </p:nvPr>
        </p:nvGraphicFramePr>
        <p:xfrm>
          <a:off x="5779758" y="3004411"/>
          <a:ext cx="3236687" cy="1402080"/>
        </p:xfrm>
        <a:graphic>
          <a:graphicData uri="http://schemas.openxmlformats.org/drawingml/2006/table">
            <a:tbl>
              <a:tblPr firstRow="1" bandRow="1">
                <a:tableStyleId>{85BE263C-DBD7-4A20-BB59-AAB30ACAA65A}</a:tableStyleId>
              </a:tblPr>
              <a:tblGrid>
                <a:gridCol w="3236687">
                  <a:extLst>
                    <a:ext uri="{9D8B030D-6E8A-4147-A177-3AD203B41FA5}">
                      <a16:colId xmlns:a16="http://schemas.microsoft.com/office/drawing/2014/main" val="3857888095"/>
                    </a:ext>
                  </a:extLst>
                </a:gridCol>
              </a:tblGrid>
              <a:tr h="15367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solidFill>
                            <a:schemeClr val="tx1"/>
                          </a:solidFill>
                        </a:rPr>
                        <a:t>Exhibitors Endline</a:t>
                      </a:r>
                      <a:endParaRPr lang="en-GB" sz="1000" noProof="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1326381454"/>
                  </a:ext>
                </a:extLst>
              </a:tr>
              <a:tr h="156577">
                <a:tc>
                  <a:txBody>
                    <a:bodyPr/>
                    <a:lstStyle/>
                    <a:p>
                      <a:pPr marL="0" indent="0">
                        <a:buClr>
                          <a:schemeClr val="accent2"/>
                        </a:buClr>
                        <a:buFont typeface="Wingdings" panose="05000000000000000000" pitchFamily="2" charset="2"/>
                        <a:buNone/>
                      </a:pPr>
                      <a:r>
                        <a:rPr lang="en-GB" sz="1000" b="1" noProof="0"/>
                        <a:t>Companies</a:t>
                      </a:r>
                      <a:r>
                        <a:rPr lang="en-GB" sz="1000" noProof="0"/>
                        <a:t>:</a:t>
                      </a:r>
                    </a:p>
                    <a:p>
                      <a:pPr marL="171450" indent="-171450">
                        <a:buClr>
                          <a:schemeClr val="accent2"/>
                        </a:buClr>
                        <a:buFont typeface="Wingdings" panose="05000000000000000000" pitchFamily="2" charset="2"/>
                        <a:buChar char="§"/>
                      </a:pPr>
                      <a:r>
                        <a:rPr lang="en-GB" sz="1000" noProof="0"/>
                        <a:t>How many candidates have been invited to an interview? How many vacancies have been filled?</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How useful was the job fair to fill the vacancies?</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Which job profiles have not been filled?</a:t>
                      </a:r>
                    </a:p>
                    <a:p>
                      <a:pPr marL="0" marR="0" lvl="0" indent="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None/>
                        <a:tabLst/>
                        <a:defRPr/>
                      </a:pPr>
                      <a:r>
                        <a:rPr lang="en-GB" sz="1000" b="1" noProof="0"/>
                        <a:t>Other exhibitors:</a:t>
                      </a:r>
                    </a:p>
                    <a:p>
                      <a:pPr marL="171450" marR="0" lvl="0" indent="-171450" algn="l" defTabSz="685800" rtl="0" eaLnBrk="1" fontAlgn="auto" latinLnBrk="0" hangingPunct="1">
                        <a:lnSpc>
                          <a:spcPct val="100000"/>
                        </a:lnSpc>
                        <a:spcBef>
                          <a:spcPts val="0"/>
                        </a:spcBef>
                        <a:spcAft>
                          <a:spcPts val="0"/>
                        </a:spcAft>
                        <a:buClr>
                          <a:schemeClr val="accent2"/>
                        </a:buClr>
                        <a:buSzTx/>
                        <a:buFont typeface="Wingdings" panose="05000000000000000000" pitchFamily="2" charset="2"/>
                        <a:buChar char="§"/>
                        <a:tabLst/>
                        <a:defRPr/>
                      </a:pPr>
                      <a:r>
                        <a:rPr lang="en-GB" sz="1000" noProof="0"/>
                        <a:t>Market linkages created, produce sold etc.</a:t>
                      </a:r>
                    </a:p>
                  </a:txBody>
                  <a:tcPr>
                    <a:solidFill>
                      <a:schemeClr val="bg1"/>
                    </a:solidFill>
                  </a:tcPr>
                </a:tc>
                <a:extLst>
                  <a:ext uri="{0D108BD9-81ED-4DB2-BD59-A6C34878D82A}">
                    <a16:rowId xmlns:a16="http://schemas.microsoft.com/office/drawing/2014/main" val="1374651178"/>
                  </a:ext>
                </a:extLst>
              </a:tr>
            </a:tbl>
          </a:graphicData>
        </a:graphic>
      </p:graphicFrame>
      <p:pic>
        <p:nvPicPr>
          <p:cNvPr id="8" name="Grafik 7" descr="Ein Bild, das Text, Person, drinnen, Personen enthält.&#10;&#10;Automatisch generierte Beschreibung">
            <a:extLst>
              <a:ext uri="{FF2B5EF4-FFF2-40B4-BE49-F238E27FC236}">
                <a16:creationId xmlns:a16="http://schemas.microsoft.com/office/drawing/2014/main" id="{C480CD16-EAC9-413A-9214-0FE416C48D3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263" y="3007165"/>
            <a:ext cx="2100693" cy="1565388"/>
          </a:xfrm>
          <a:prstGeom prst="rect">
            <a:avLst/>
          </a:prstGeom>
        </p:spPr>
      </p:pic>
      <p:sp>
        <p:nvSpPr>
          <p:cNvPr id="31" name="Textfeld 30">
            <a:hlinkClick r:id="" action="ppaction://hlinkshowjump?jump=nextslide"/>
            <a:extLst>
              <a:ext uri="{FF2B5EF4-FFF2-40B4-BE49-F238E27FC236}">
                <a16:creationId xmlns:a16="http://schemas.microsoft.com/office/drawing/2014/main" id="{C6156552-2532-4A4F-A9C8-23E46CA37BE7}"/>
              </a:ext>
            </a:extLst>
          </p:cNvPr>
          <p:cNvSpPr txBox="1"/>
          <p:nvPr/>
        </p:nvSpPr>
        <p:spPr>
          <a:xfrm>
            <a:off x="6224719" y="4532594"/>
            <a:ext cx="2797074" cy="433749"/>
          </a:xfrm>
          <a:prstGeom prst="rightArrow">
            <a:avLst>
              <a:gd name="adj1" fmla="val 100000"/>
              <a:gd name="adj2" fmla="val 50000"/>
            </a:avLst>
          </a:prstGeom>
          <a:solidFill>
            <a:schemeClr val="bg2"/>
          </a:solidFill>
          <a:ln>
            <a:solidFill>
              <a:schemeClr val="accent3"/>
            </a:solidFill>
          </a:ln>
          <a:effectLst>
            <a:outerShdw blurRad="50800" dist="38100" dir="2700000" algn="tl" rotWithShape="0">
              <a:prstClr val="black">
                <a:alpha val="40000"/>
              </a:prstClr>
            </a:outerShdw>
          </a:effectLst>
        </p:spPr>
        <p:txBody>
          <a:bodyPr wrap="square" rtlCol="0">
            <a:noAutofit/>
          </a:bodyPr>
          <a:lstStyle/>
          <a:p>
            <a:pPr algn="l"/>
            <a:r>
              <a:rPr lang="en-US" sz="1000"/>
              <a:t>Your next step is to design tools to collect these information with.</a:t>
            </a:r>
            <a:endParaRPr lang="en-US" sz="1000" i="1"/>
          </a:p>
        </p:txBody>
      </p:sp>
      <p:pic>
        <p:nvPicPr>
          <p:cNvPr id="10" name="Grafik 9" descr="Ein Bild, das Text, Person enthält.&#10;&#10;Automatisch generierte Beschreibung">
            <a:extLst>
              <a:ext uri="{FF2B5EF4-FFF2-40B4-BE49-F238E27FC236}">
                <a16:creationId xmlns:a16="http://schemas.microsoft.com/office/drawing/2014/main" id="{9CB7ED6C-D9D8-4E63-8A07-2ED86399A35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49263" y="1475655"/>
            <a:ext cx="2113844" cy="1409229"/>
          </a:xfrm>
          <a:prstGeom prst="rect">
            <a:avLst/>
          </a:prstGeom>
        </p:spPr>
      </p:pic>
    </p:spTree>
    <p:extLst>
      <p:ext uri="{BB962C8B-B14F-4D97-AF65-F5344CB8AC3E}">
        <p14:creationId xmlns:p14="http://schemas.microsoft.com/office/powerpoint/2010/main" val="40205646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a:extLst>
              <a:ext uri="{FF2B5EF4-FFF2-40B4-BE49-F238E27FC236}">
                <a16:creationId xmlns:a16="http://schemas.microsoft.com/office/drawing/2014/main" id="{25F014AC-4A7A-47B2-A020-94223A4AE995}"/>
              </a:ext>
            </a:extLst>
          </p:cNvPr>
          <p:cNvSpPr>
            <a:spLocks noGrp="1"/>
          </p:cNvSpPr>
          <p:nvPr>
            <p:ph type="title"/>
          </p:nvPr>
        </p:nvSpPr>
        <p:spPr>
          <a:xfrm>
            <a:off x="449816" y="424503"/>
            <a:ext cx="8567183" cy="518926"/>
          </a:xfrm>
        </p:spPr>
        <p:txBody>
          <a:bodyPr/>
          <a:lstStyle/>
          <a:p>
            <a:r>
              <a:rPr lang="en-GB"/>
              <a:t>These are tools you can use to collect data before the job fair. It is not one tool per target or requirement, but targets need more than one tool</a:t>
            </a:r>
          </a:p>
        </p:txBody>
      </p:sp>
      <p:sp>
        <p:nvSpPr>
          <p:cNvPr id="16" name="Textplatzhalter 15">
            <a:extLst>
              <a:ext uri="{FF2B5EF4-FFF2-40B4-BE49-F238E27FC236}">
                <a16:creationId xmlns:a16="http://schemas.microsoft.com/office/drawing/2014/main" id="{5911BFDB-5D51-4594-AF24-BFE02579CBF2}"/>
              </a:ext>
            </a:extLst>
          </p:cNvPr>
          <p:cNvSpPr>
            <a:spLocks noGrp="1"/>
          </p:cNvSpPr>
          <p:nvPr>
            <p:ph type="body" sz="quarter" idx="14"/>
          </p:nvPr>
        </p:nvSpPr>
        <p:spPr>
          <a:xfrm>
            <a:off x="449263" y="124784"/>
            <a:ext cx="8567737" cy="254000"/>
          </a:xfrm>
        </p:spPr>
        <p:txBody>
          <a:bodyPr anchor="ctr"/>
          <a:lstStyle/>
          <a:p>
            <a:r>
              <a:rPr lang="en-GB" sz="1000" b="1">
                <a:solidFill>
                  <a:schemeClr val="accent3"/>
                </a:solidFill>
                <a:latin typeface="+mn-lt"/>
              </a:rPr>
              <a:t>What tools to use?</a:t>
            </a:r>
          </a:p>
        </p:txBody>
      </p:sp>
      <p:sp>
        <p:nvSpPr>
          <p:cNvPr id="4" name="Datumsplatzhalter 3">
            <a:extLst>
              <a:ext uri="{FF2B5EF4-FFF2-40B4-BE49-F238E27FC236}">
                <a16:creationId xmlns:a16="http://schemas.microsoft.com/office/drawing/2014/main" id="{5887006B-3264-40A0-94E0-38F1745C0A96}"/>
              </a:ext>
            </a:extLst>
          </p:cNvPr>
          <p:cNvSpPr>
            <a:spLocks noGrp="1"/>
          </p:cNvSpPr>
          <p:nvPr>
            <p:ph type="dt" sz="half" idx="15"/>
          </p:nvPr>
        </p:nvSpPr>
        <p:spPr/>
        <p:txBody>
          <a:bodyPr/>
          <a:lstStyle/>
          <a:p>
            <a:pPr algn="ctr"/>
            <a:r>
              <a:rPr lang="en-GB"/>
              <a:t>2023</a:t>
            </a:r>
          </a:p>
        </p:txBody>
      </p:sp>
      <p:sp>
        <p:nvSpPr>
          <p:cNvPr id="5" name="Fußzeilenplatzhalter 4">
            <a:extLst>
              <a:ext uri="{FF2B5EF4-FFF2-40B4-BE49-F238E27FC236}">
                <a16:creationId xmlns:a16="http://schemas.microsoft.com/office/drawing/2014/main" id="{7A61DAF6-0FA5-4445-88AD-E2EE3B7FE703}"/>
              </a:ext>
            </a:extLst>
          </p:cNvPr>
          <p:cNvSpPr>
            <a:spLocks noGrp="1"/>
          </p:cNvSpPr>
          <p:nvPr>
            <p:ph type="ftr" sz="quarter" idx="16"/>
          </p:nvPr>
        </p:nvSpPr>
        <p:spPr/>
        <p:txBody>
          <a:bodyPr/>
          <a:lstStyle/>
          <a:p>
            <a:r>
              <a:rPr lang="en-GB"/>
              <a:t>M&amp;E of (Rural) Job Fairs – How-To-Guide</a:t>
            </a:r>
          </a:p>
        </p:txBody>
      </p:sp>
      <p:sp>
        <p:nvSpPr>
          <p:cNvPr id="6" name="Foliennummernplatzhalter 5">
            <a:extLst>
              <a:ext uri="{FF2B5EF4-FFF2-40B4-BE49-F238E27FC236}">
                <a16:creationId xmlns:a16="http://schemas.microsoft.com/office/drawing/2014/main" id="{4D645177-D296-4FC2-BDFD-14B5C41EA271}"/>
              </a:ext>
            </a:extLst>
          </p:cNvPr>
          <p:cNvSpPr>
            <a:spLocks noGrp="1"/>
          </p:cNvSpPr>
          <p:nvPr>
            <p:ph type="sldNum" sz="quarter" idx="17"/>
          </p:nvPr>
        </p:nvSpPr>
        <p:spPr/>
        <p:txBody>
          <a:bodyPr/>
          <a:lstStyle/>
          <a:p>
            <a:r>
              <a:rPr lang="en-GB"/>
              <a:t>Page </a:t>
            </a:r>
            <a:fld id="{3A8B5DB7-81A8-4ED4-916B-6B23CD603687}" type="slidenum">
              <a:rPr lang="en-GB" smtClean="0"/>
              <a:pPr/>
              <a:t>9</a:t>
            </a:fld>
            <a:endParaRPr lang="en-GB"/>
          </a:p>
        </p:txBody>
      </p:sp>
      <p:pic>
        <p:nvPicPr>
          <p:cNvPr id="18" name="Grafik 17">
            <a:extLst>
              <a:ext uri="{FF2B5EF4-FFF2-40B4-BE49-F238E27FC236}">
                <a16:creationId xmlns:a16="http://schemas.microsoft.com/office/drawing/2014/main" id="{B6EF41B0-02FF-4566-9FC6-EED793FB280B}"/>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8768639" y="124784"/>
            <a:ext cx="254000" cy="254000"/>
          </a:xfrm>
          <a:prstGeom prst="rect">
            <a:avLst/>
          </a:prstGeom>
        </p:spPr>
      </p:pic>
      <p:pic>
        <p:nvPicPr>
          <p:cNvPr id="19" name="Grafik 18">
            <a:extLst>
              <a:ext uri="{FF2B5EF4-FFF2-40B4-BE49-F238E27FC236}">
                <a16:creationId xmlns:a16="http://schemas.microsoft.com/office/drawing/2014/main" id="{E1C2C384-5812-4133-9E21-C84A0507E1BC}"/>
              </a:ext>
            </a:extLst>
          </p:cNvPr>
          <p:cNvPicPr>
            <a:picLocks noChangeAspect="1"/>
          </p:cNvPicPr>
          <p:nvPr/>
        </p:nvPicPr>
        <p:blipFill>
          <a:blip r:embed="rId6" cstate="screen">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8544928" y="124784"/>
            <a:ext cx="254000" cy="254000"/>
          </a:xfrm>
          <a:prstGeom prst="rect">
            <a:avLst/>
          </a:prstGeom>
        </p:spPr>
      </p:pic>
      <p:pic>
        <p:nvPicPr>
          <p:cNvPr id="20" name="Grafik 19">
            <a:extLst>
              <a:ext uri="{FF2B5EF4-FFF2-40B4-BE49-F238E27FC236}">
                <a16:creationId xmlns:a16="http://schemas.microsoft.com/office/drawing/2014/main" id="{B615C68E-4FF6-4687-9F2A-BF27D21C9E10}"/>
              </a:ext>
            </a:extLst>
          </p:cNvPr>
          <p:cNvPicPr>
            <a:picLocks noChangeAspect="1"/>
          </p:cNvPicPr>
          <p:nvPr/>
        </p:nvPicPr>
        <p:blipFill>
          <a:blip r:embed="rId8" cstate="screen">
            <a:duotone>
              <a:prstClr val="black"/>
              <a:schemeClr val="accent3">
                <a:tint val="45000"/>
                <a:satMod val="400000"/>
              </a:schemeClr>
            </a:duotone>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a:ext>
            </a:extLst>
          </a:blip>
          <a:stretch>
            <a:fillRect/>
          </a:stretch>
        </p:blipFill>
        <p:spPr>
          <a:xfrm>
            <a:off x="8321218" y="124784"/>
            <a:ext cx="254000" cy="254000"/>
          </a:xfrm>
          <a:prstGeom prst="rect">
            <a:avLst/>
          </a:prstGeom>
        </p:spPr>
      </p:pic>
      <p:pic>
        <p:nvPicPr>
          <p:cNvPr id="21" name="Grafik 20">
            <a:extLst>
              <a:ext uri="{FF2B5EF4-FFF2-40B4-BE49-F238E27FC236}">
                <a16:creationId xmlns:a16="http://schemas.microsoft.com/office/drawing/2014/main" id="{D5102ADF-5BBA-4794-94D3-60BDCC3F1FFA}"/>
              </a:ext>
            </a:extLst>
          </p:cNvPr>
          <p:cNvPicPr>
            <a:picLocks noChangeAspect="1"/>
          </p:cNvPicPr>
          <p:nvPr/>
        </p:nvPicPr>
        <p:blipFill>
          <a:blip r:embed="rId10" cstate="screen">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a:ext>
            </a:extLst>
          </a:blip>
          <a:stretch>
            <a:fillRect/>
          </a:stretch>
        </p:blipFill>
        <p:spPr>
          <a:xfrm>
            <a:off x="8097508" y="124784"/>
            <a:ext cx="254000" cy="254000"/>
          </a:xfrm>
          <a:prstGeom prst="rect">
            <a:avLst/>
          </a:prstGeom>
        </p:spPr>
      </p:pic>
      <p:pic>
        <p:nvPicPr>
          <p:cNvPr id="22" name="Grafik 21">
            <a:extLst>
              <a:ext uri="{FF2B5EF4-FFF2-40B4-BE49-F238E27FC236}">
                <a16:creationId xmlns:a16="http://schemas.microsoft.com/office/drawing/2014/main" id="{2EA7A773-9D77-491E-9983-A5550818C362}"/>
              </a:ext>
            </a:extLst>
          </p:cNvPr>
          <p:cNvPicPr>
            <a:picLocks noChangeAspect="1"/>
          </p:cNvPicPr>
          <p:nvPr/>
        </p:nvPicPr>
        <p:blipFill>
          <a:blip r:embed="rId12" cstate="screen">
            <a:extLst>
              <a:ext uri="{BEBA8EAE-BF5A-486C-A8C5-ECC9F3942E4B}">
                <a14:imgProps xmlns:a14="http://schemas.microsoft.com/office/drawing/2010/main">
                  <a14:imgLayer r:embed="rId13">
                    <a14:imgEffect>
                      <a14:saturation sat="0"/>
                    </a14:imgEffect>
                  </a14:imgLayer>
                </a14:imgProps>
              </a:ext>
              <a:ext uri="{28A0092B-C50C-407E-A947-70E740481C1C}">
                <a14:useLocalDpi xmlns:a14="http://schemas.microsoft.com/office/drawing/2010/main"/>
              </a:ext>
            </a:extLst>
          </a:blip>
          <a:stretch>
            <a:fillRect/>
          </a:stretch>
        </p:blipFill>
        <p:spPr>
          <a:xfrm>
            <a:off x="7873798" y="124784"/>
            <a:ext cx="254000" cy="254000"/>
          </a:xfrm>
          <a:prstGeom prst="rect">
            <a:avLst/>
          </a:prstGeom>
        </p:spPr>
      </p:pic>
      <p:graphicFrame>
        <p:nvGraphicFramePr>
          <p:cNvPr id="2" name="Tabelle 2">
            <a:extLst>
              <a:ext uri="{FF2B5EF4-FFF2-40B4-BE49-F238E27FC236}">
                <a16:creationId xmlns:a16="http://schemas.microsoft.com/office/drawing/2014/main" id="{CBAA251E-254D-4C9B-AB39-6A7FB36D3A4A}"/>
              </a:ext>
            </a:extLst>
          </p:cNvPr>
          <p:cNvGraphicFramePr>
            <a:graphicFrameLocks noGrp="1"/>
          </p:cNvGraphicFramePr>
          <p:nvPr>
            <p:extLst>
              <p:ext uri="{D42A27DB-BD31-4B8C-83A1-F6EECF244321}">
                <p14:modId xmlns:p14="http://schemas.microsoft.com/office/powerpoint/2010/main" val="2526657138"/>
              </p:ext>
            </p:extLst>
          </p:nvPr>
        </p:nvGraphicFramePr>
        <p:xfrm>
          <a:off x="449263" y="1042124"/>
          <a:ext cx="8567736" cy="3135069"/>
        </p:xfrm>
        <a:graphic>
          <a:graphicData uri="http://schemas.openxmlformats.org/drawingml/2006/table">
            <a:tbl>
              <a:tblPr firstRow="1" bandRow="1">
                <a:tableStyleId>{EB344D84-9AFB-497E-A393-DC336BA19D2E}</a:tableStyleId>
              </a:tblPr>
              <a:tblGrid>
                <a:gridCol w="2373766">
                  <a:extLst>
                    <a:ext uri="{9D8B030D-6E8A-4147-A177-3AD203B41FA5}">
                      <a16:colId xmlns:a16="http://schemas.microsoft.com/office/drawing/2014/main" val="419727578"/>
                    </a:ext>
                  </a:extLst>
                </a:gridCol>
                <a:gridCol w="3062514">
                  <a:extLst>
                    <a:ext uri="{9D8B030D-6E8A-4147-A177-3AD203B41FA5}">
                      <a16:colId xmlns:a16="http://schemas.microsoft.com/office/drawing/2014/main" val="2038228098"/>
                    </a:ext>
                  </a:extLst>
                </a:gridCol>
                <a:gridCol w="3131456">
                  <a:extLst>
                    <a:ext uri="{9D8B030D-6E8A-4147-A177-3AD203B41FA5}">
                      <a16:colId xmlns:a16="http://schemas.microsoft.com/office/drawing/2014/main" val="1252315306"/>
                    </a:ext>
                  </a:extLst>
                </a:gridCol>
              </a:tblGrid>
              <a:tr h="409305">
                <a:tc>
                  <a:txBody>
                    <a:bodyPr/>
                    <a:lstStyle/>
                    <a:p>
                      <a:r>
                        <a:rPr lang="en-GB" sz="1200" noProof="0"/>
                        <a:t>Tool</a:t>
                      </a:r>
                      <a:endParaRPr lang="en-GB" sz="1200" noProof="0">
                        <a:latin typeface="+mj-lt"/>
                      </a:endParaRPr>
                    </a:p>
                  </a:txBody>
                  <a:tcPr/>
                </a:tc>
                <a:tc>
                  <a:txBody>
                    <a:bodyPr/>
                    <a:lstStyle/>
                    <a:p>
                      <a:r>
                        <a:rPr lang="en-GB" sz="1200" noProof="0"/>
                        <a:t>Link to tools</a:t>
                      </a:r>
                      <a:br>
                        <a:rPr lang="en-GB" sz="1200" noProof="0"/>
                      </a:br>
                      <a:r>
                        <a:rPr lang="en-GB" sz="1200" b="0" noProof="0"/>
                        <a:t>Double click on the icon top open</a:t>
                      </a:r>
                      <a:endParaRPr lang="en-GB" sz="1200" b="0" noProof="0">
                        <a:latin typeface="+mj-lt"/>
                      </a:endParaRPr>
                    </a:p>
                  </a:txBody>
                  <a:tcPr/>
                </a:tc>
                <a:tc>
                  <a:txBody>
                    <a:bodyPr/>
                    <a:lstStyle/>
                    <a:p>
                      <a:r>
                        <a:rPr lang="en-GB" sz="1200" noProof="0"/>
                        <a:t>Covered targets and required information</a:t>
                      </a:r>
                      <a:endParaRPr lang="en-GB" sz="1200" noProof="0">
                        <a:latin typeface="+mj-lt"/>
                      </a:endParaRPr>
                    </a:p>
                  </a:txBody>
                  <a:tcPr/>
                </a:tc>
                <a:extLst>
                  <a:ext uri="{0D108BD9-81ED-4DB2-BD59-A6C34878D82A}">
                    <a16:rowId xmlns:a16="http://schemas.microsoft.com/office/drawing/2014/main" val="851566138"/>
                  </a:ext>
                </a:extLst>
              </a:tr>
              <a:tr h="692126">
                <a:tc>
                  <a:txBody>
                    <a:bodyPr/>
                    <a:lstStyle/>
                    <a:p>
                      <a:r>
                        <a:rPr lang="en-GB" sz="1000" b="1" noProof="0"/>
                        <a:t>Participant’s list</a:t>
                      </a:r>
                    </a:p>
                  </a:txBody>
                  <a:tcPr/>
                </a:tc>
                <a:tc>
                  <a:txBody>
                    <a:bodyPr/>
                    <a:lstStyle/>
                    <a:p>
                      <a:endParaRPr lang="en-GB" sz="1000" noProof="0"/>
                    </a:p>
                  </a:txBody>
                  <a:tcPr/>
                </a:tc>
                <a:tc>
                  <a:txBody>
                    <a:bodyPr/>
                    <a:lstStyle/>
                    <a:p>
                      <a:pPr marL="0" indent="0">
                        <a:buFont typeface="Arial" panose="020B0604020202020204" pitchFamily="34" charset="0"/>
                        <a:buNone/>
                      </a:pPr>
                      <a:r>
                        <a:rPr lang="en-GB" sz="1000" noProof="0"/>
                        <a:t>Participation: Total number of </a:t>
                      </a:r>
                      <a:r>
                        <a:rPr lang="en-GB" sz="1000" b="0" noProof="0"/>
                        <a:t>youth</a:t>
                      </a:r>
                      <a:r>
                        <a:rPr lang="en-GB" sz="1000" noProof="0"/>
                        <a:t>, sociodemographic information</a:t>
                      </a:r>
                    </a:p>
                  </a:txBody>
                  <a:tcPr/>
                </a:tc>
                <a:extLst>
                  <a:ext uri="{0D108BD9-81ED-4DB2-BD59-A6C34878D82A}">
                    <a16:rowId xmlns:a16="http://schemas.microsoft.com/office/drawing/2014/main" val="1902453830"/>
                  </a:ext>
                </a:extLst>
              </a:tr>
              <a:tr h="6921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Baseline Survey for youth</a:t>
                      </a:r>
                    </a:p>
                  </a:txBody>
                  <a:tcPr/>
                </a:tc>
                <a:tc>
                  <a:txBody>
                    <a:bodyPr/>
                    <a:lstStyle/>
                    <a:p>
                      <a:endParaRPr lang="en-GB" sz="1000" noProof="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Results: Jobseeker Baseline</a:t>
                      </a:r>
                    </a:p>
                    <a:p>
                      <a:endParaRPr lang="en-GB" sz="1000" noProof="0"/>
                    </a:p>
                  </a:txBody>
                  <a:tcPr/>
                </a:tc>
                <a:extLst>
                  <a:ext uri="{0D108BD9-81ED-4DB2-BD59-A6C34878D82A}">
                    <a16:rowId xmlns:a16="http://schemas.microsoft.com/office/drawing/2014/main" val="2099872874"/>
                  </a:ext>
                </a:extLst>
              </a:tr>
              <a:tr h="69212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Registration Letter for exhibitors</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000" b="0" i="1" noProof="0"/>
                        <a:t>Alternatively: Participants List for exhibitors</a:t>
                      </a:r>
                    </a:p>
                  </a:txBody>
                  <a:tcPr/>
                </a:tc>
                <a:tc>
                  <a:txBody>
                    <a:bodyPr/>
                    <a:lstStyle/>
                    <a:p>
                      <a:endParaRPr lang="en-GB" sz="1000" noProof="0"/>
                    </a:p>
                  </a:txBody>
                  <a:tcPr/>
                </a:tc>
                <a:tc>
                  <a:txBody>
                    <a:bodyPr/>
                    <a:lstStyle/>
                    <a:p>
                      <a:pPr marL="0" indent="0">
                        <a:buFont typeface="Arial" panose="020B0604020202020204" pitchFamily="34" charset="0"/>
                        <a:buNone/>
                      </a:pPr>
                      <a:r>
                        <a:rPr lang="en-GB" sz="1000" noProof="0"/>
                        <a:t>Preparation: Exhibitors to be present</a:t>
                      </a:r>
                    </a:p>
                    <a:p>
                      <a:pPr marL="0" indent="0">
                        <a:buFont typeface="Arial" panose="020B0604020202020204" pitchFamily="34" charset="0"/>
                        <a:buNone/>
                      </a:pPr>
                      <a:r>
                        <a:rPr lang="en-GB" sz="1000" noProof="0"/>
                        <a:t>Participation: Total number </a:t>
                      </a:r>
                      <a:r>
                        <a:rPr lang="en-GB" sz="1000" b="0" noProof="0"/>
                        <a:t>of exhibitors, Information </a:t>
                      </a:r>
                      <a:r>
                        <a:rPr lang="en-GB" sz="1000" noProof="0"/>
                        <a:t>on their nature, sector and offer</a:t>
                      </a:r>
                    </a:p>
                  </a:txBody>
                  <a:tcPr/>
                </a:tc>
                <a:extLst>
                  <a:ext uri="{0D108BD9-81ED-4DB2-BD59-A6C34878D82A}">
                    <a16:rowId xmlns:a16="http://schemas.microsoft.com/office/drawing/2014/main" val="1648730015"/>
                  </a:ext>
                </a:extLst>
              </a:tr>
              <a:tr h="60149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b="1" noProof="0"/>
                        <a:t>Vacancy listing for companies</a:t>
                      </a:r>
                    </a:p>
                  </a:txBody>
                  <a:tcPr/>
                </a:tc>
                <a:tc>
                  <a:txBody>
                    <a:bodyPr/>
                    <a:lstStyle/>
                    <a:p>
                      <a:endParaRPr lang="en-GB" sz="1000" noProof="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00" noProof="0"/>
                        <a:t>Preparation: Exhibitors offers and search</a:t>
                      </a:r>
                      <a:br>
                        <a:rPr lang="en-GB" sz="1000" noProof="0"/>
                      </a:br>
                      <a:r>
                        <a:rPr lang="en-GB" sz="1000" noProof="0"/>
                        <a:t>Results: Exhibitors Baseline</a:t>
                      </a:r>
                    </a:p>
                  </a:txBody>
                  <a:tcPr/>
                </a:tc>
                <a:extLst>
                  <a:ext uri="{0D108BD9-81ED-4DB2-BD59-A6C34878D82A}">
                    <a16:rowId xmlns:a16="http://schemas.microsoft.com/office/drawing/2014/main" val="622152219"/>
                  </a:ext>
                </a:extLst>
              </a:tr>
            </a:tbl>
          </a:graphicData>
        </a:graphic>
      </p:graphicFrame>
      <p:graphicFrame>
        <p:nvGraphicFramePr>
          <p:cNvPr id="7" name="Objekt 6" descr="Excel Participants List from Mozambique in Portuguese.">
            <a:extLst>
              <a:ext uri="{FF2B5EF4-FFF2-40B4-BE49-F238E27FC236}">
                <a16:creationId xmlns:a16="http://schemas.microsoft.com/office/drawing/2014/main" id="{9F197EAB-6F11-4E0E-9F10-A3ACE10CE557}"/>
              </a:ext>
            </a:extLst>
          </p:cNvPr>
          <p:cNvGraphicFramePr>
            <a:graphicFrameLocks noChangeAspect="1"/>
          </p:cNvGraphicFramePr>
          <p:nvPr>
            <p:extLst>
              <p:ext uri="{D42A27DB-BD31-4B8C-83A1-F6EECF244321}">
                <p14:modId xmlns:p14="http://schemas.microsoft.com/office/powerpoint/2010/main" val="1809008373"/>
              </p:ext>
            </p:extLst>
          </p:nvPr>
        </p:nvGraphicFramePr>
        <p:xfrm>
          <a:off x="2922013" y="1646899"/>
          <a:ext cx="640000" cy="540000"/>
        </p:xfrm>
        <a:graphic>
          <a:graphicData uri="http://schemas.openxmlformats.org/presentationml/2006/ole">
            <mc:AlternateContent xmlns:mc="http://schemas.openxmlformats.org/markup-compatibility/2006">
              <mc:Choice xmlns:v="urn:schemas-microsoft-com:vml" Requires="v">
                <p:oleObj spid="_x0000_s1054" name="Worksheet" showAsIcon="1" r:id="rId14" imgW="914400" imgH="771480" progId="Excel.Sheet.12">
                  <p:embed/>
                </p:oleObj>
              </mc:Choice>
              <mc:Fallback>
                <p:oleObj name="Worksheet" showAsIcon="1" r:id="rId14" imgW="914400" imgH="771480" progId="Excel.Sheet.12">
                  <p:embed/>
                  <p:pic>
                    <p:nvPicPr>
                      <p:cNvPr id="7" name="Objekt 6" descr="Excel Participants List from Mozambique in Portuguese.">
                        <a:extLst>
                          <a:ext uri="{FF2B5EF4-FFF2-40B4-BE49-F238E27FC236}">
                            <a16:creationId xmlns:a16="http://schemas.microsoft.com/office/drawing/2014/main" id="{9F197EAB-6F11-4E0E-9F10-A3ACE10CE557}"/>
                          </a:ext>
                        </a:extLst>
                      </p:cNvPr>
                      <p:cNvPicPr/>
                      <p:nvPr/>
                    </p:nvPicPr>
                    <p:blipFill>
                      <a:blip r:embed="rId15"/>
                      <a:stretch>
                        <a:fillRect/>
                      </a:stretch>
                    </p:blipFill>
                    <p:spPr>
                      <a:xfrm>
                        <a:off x="2922013" y="1646899"/>
                        <a:ext cx="640000" cy="540000"/>
                      </a:xfrm>
                      <a:prstGeom prst="rect">
                        <a:avLst/>
                      </a:prstGeom>
                    </p:spPr>
                  </p:pic>
                </p:oleObj>
              </mc:Fallback>
            </mc:AlternateContent>
          </a:graphicData>
        </a:graphic>
      </p:graphicFrame>
      <p:graphicFrame>
        <p:nvGraphicFramePr>
          <p:cNvPr id="8" name="Objekt 7" descr="Youth baseline from Kenya (Job seekers registration form)">
            <a:extLst>
              <a:ext uri="{FF2B5EF4-FFF2-40B4-BE49-F238E27FC236}">
                <a16:creationId xmlns:a16="http://schemas.microsoft.com/office/drawing/2014/main" id="{E23E087D-207D-4649-879F-E95F5AA687DA}"/>
              </a:ext>
            </a:extLst>
          </p:cNvPr>
          <p:cNvGraphicFramePr>
            <a:graphicFrameLocks noChangeAspect="1"/>
          </p:cNvGraphicFramePr>
          <p:nvPr>
            <p:extLst>
              <p:ext uri="{D42A27DB-BD31-4B8C-83A1-F6EECF244321}">
                <p14:modId xmlns:p14="http://schemas.microsoft.com/office/powerpoint/2010/main" val="2034388390"/>
              </p:ext>
            </p:extLst>
          </p:nvPr>
        </p:nvGraphicFramePr>
        <p:xfrm>
          <a:off x="3727885" y="2335120"/>
          <a:ext cx="640000" cy="540000"/>
        </p:xfrm>
        <a:graphic>
          <a:graphicData uri="http://schemas.openxmlformats.org/presentationml/2006/ole">
            <mc:AlternateContent xmlns:mc="http://schemas.openxmlformats.org/markup-compatibility/2006">
              <mc:Choice xmlns:v="urn:schemas-microsoft-com:vml" Requires="v">
                <p:oleObj spid="_x0000_s1055" name="Document" showAsIcon="1" r:id="rId16" imgW="914400" imgH="771480" progId="Word.Document.12">
                  <p:embed/>
                </p:oleObj>
              </mc:Choice>
              <mc:Fallback>
                <p:oleObj name="Document" showAsIcon="1" r:id="rId16" imgW="914400" imgH="771480" progId="Word.Document.12">
                  <p:embed/>
                  <p:pic>
                    <p:nvPicPr>
                      <p:cNvPr id="8" name="Objekt 7" descr="Youth baseline from Kenya (Job seekers registration form)">
                        <a:extLst>
                          <a:ext uri="{FF2B5EF4-FFF2-40B4-BE49-F238E27FC236}">
                            <a16:creationId xmlns:a16="http://schemas.microsoft.com/office/drawing/2014/main" id="{E23E087D-207D-4649-879F-E95F5AA687DA}"/>
                          </a:ext>
                        </a:extLst>
                      </p:cNvPr>
                      <p:cNvPicPr/>
                      <p:nvPr/>
                    </p:nvPicPr>
                    <p:blipFill>
                      <a:blip r:embed="rId17"/>
                      <a:stretch>
                        <a:fillRect/>
                      </a:stretch>
                    </p:blipFill>
                    <p:spPr>
                      <a:xfrm>
                        <a:off x="3727885" y="2335120"/>
                        <a:ext cx="640000" cy="540000"/>
                      </a:xfrm>
                      <a:prstGeom prst="rect">
                        <a:avLst/>
                      </a:prstGeom>
                    </p:spPr>
                  </p:pic>
                </p:oleObj>
              </mc:Fallback>
            </mc:AlternateContent>
          </a:graphicData>
        </a:graphic>
      </p:graphicFrame>
      <p:graphicFrame>
        <p:nvGraphicFramePr>
          <p:cNvPr id="9" name="Objekt 8" descr="Registration Letter from Mozambique">
            <a:extLst>
              <a:ext uri="{FF2B5EF4-FFF2-40B4-BE49-F238E27FC236}">
                <a16:creationId xmlns:a16="http://schemas.microsoft.com/office/drawing/2014/main" id="{46DAA0AB-28E0-4878-84E7-F351223EE0C6}"/>
              </a:ext>
            </a:extLst>
          </p:cNvPr>
          <p:cNvGraphicFramePr>
            <a:graphicFrameLocks noChangeAspect="1"/>
          </p:cNvGraphicFramePr>
          <p:nvPr>
            <p:extLst>
              <p:ext uri="{D42A27DB-BD31-4B8C-83A1-F6EECF244321}">
                <p14:modId xmlns:p14="http://schemas.microsoft.com/office/powerpoint/2010/main" val="2122459976"/>
              </p:ext>
            </p:extLst>
          </p:nvPr>
        </p:nvGraphicFramePr>
        <p:xfrm>
          <a:off x="2895600" y="3041769"/>
          <a:ext cx="640000" cy="540000"/>
        </p:xfrm>
        <a:graphic>
          <a:graphicData uri="http://schemas.openxmlformats.org/presentationml/2006/ole">
            <mc:AlternateContent xmlns:mc="http://schemas.openxmlformats.org/markup-compatibility/2006">
              <mc:Choice xmlns:v="urn:schemas-microsoft-com:vml" Requires="v">
                <p:oleObj spid="_x0000_s1056" name="Document" showAsIcon="1" r:id="rId18" imgW="914400" imgH="771480" progId="Word.Document.12">
                  <p:embed/>
                </p:oleObj>
              </mc:Choice>
              <mc:Fallback>
                <p:oleObj name="Document" showAsIcon="1" r:id="rId18" imgW="914400" imgH="771480" progId="Word.Document.12">
                  <p:embed/>
                  <p:pic>
                    <p:nvPicPr>
                      <p:cNvPr id="9" name="Objekt 8" descr="Registration Letter from Mozambique">
                        <a:extLst>
                          <a:ext uri="{FF2B5EF4-FFF2-40B4-BE49-F238E27FC236}">
                            <a16:creationId xmlns:a16="http://schemas.microsoft.com/office/drawing/2014/main" id="{46DAA0AB-28E0-4878-84E7-F351223EE0C6}"/>
                          </a:ext>
                        </a:extLst>
                      </p:cNvPr>
                      <p:cNvPicPr/>
                      <p:nvPr/>
                    </p:nvPicPr>
                    <p:blipFill>
                      <a:blip r:embed="rId19"/>
                      <a:stretch>
                        <a:fillRect/>
                      </a:stretch>
                    </p:blipFill>
                    <p:spPr>
                      <a:xfrm>
                        <a:off x="2895600" y="3041769"/>
                        <a:ext cx="640000" cy="540000"/>
                      </a:xfrm>
                      <a:prstGeom prst="rect">
                        <a:avLst/>
                      </a:prstGeom>
                    </p:spPr>
                  </p:pic>
                </p:oleObj>
              </mc:Fallback>
            </mc:AlternateContent>
          </a:graphicData>
        </a:graphic>
      </p:graphicFrame>
      <p:graphicFrame>
        <p:nvGraphicFramePr>
          <p:cNvPr id="11" name="Objekt 10" descr="Job Vacancy Listing from Kenya">
            <a:extLst>
              <a:ext uri="{FF2B5EF4-FFF2-40B4-BE49-F238E27FC236}">
                <a16:creationId xmlns:a16="http://schemas.microsoft.com/office/drawing/2014/main" id="{5328D57D-7327-49AD-BFF5-758E6DAFBF7C}"/>
              </a:ext>
            </a:extLst>
          </p:cNvPr>
          <p:cNvGraphicFramePr>
            <a:graphicFrameLocks noChangeAspect="1"/>
          </p:cNvGraphicFramePr>
          <p:nvPr>
            <p:extLst>
              <p:ext uri="{D42A27DB-BD31-4B8C-83A1-F6EECF244321}">
                <p14:modId xmlns:p14="http://schemas.microsoft.com/office/powerpoint/2010/main" val="525558303"/>
              </p:ext>
            </p:extLst>
          </p:nvPr>
        </p:nvGraphicFramePr>
        <p:xfrm>
          <a:off x="3727886" y="3640128"/>
          <a:ext cx="640001" cy="540000"/>
        </p:xfrm>
        <a:graphic>
          <a:graphicData uri="http://schemas.openxmlformats.org/presentationml/2006/ole">
            <mc:AlternateContent xmlns:mc="http://schemas.openxmlformats.org/markup-compatibility/2006">
              <mc:Choice xmlns:v="urn:schemas-microsoft-com:vml" Requires="v">
                <p:oleObj spid="_x0000_s1057" name="Document" showAsIcon="1" r:id="rId20" imgW="914400" imgH="771480" progId="Word.Document.12">
                  <p:embed/>
                </p:oleObj>
              </mc:Choice>
              <mc:Fallback>
                <p:oleObj name="Document" showAsIcon="1" r:id="rId20" imgW="914400" imgH="771480" progId="Word.Document.12">
                  <p:embed/>
                  <p:pic>
                    <p:nvPicPr>
                      <p:cNvPr id="11" name="Objekt 10" descr="Job Vacancy Listing from Kenya">
                        <a:extLst>
                          <a:ext uri="{FF2B5EF4-FFF2-40B4-BE49-F238E27FC236}">
                            <a16:creationId xmlns:a16="http://schemas.microsoft.com/office/drawing/2014/main" id="{5328D57D-7327-49AD-BFF5-758E6DAFBF7C}"/>
                          </a:ext>
                        </a:extLst>
                      </p:cNvPr>
                      <p:cNvPicPr/>
                      <p:nvPr/>
                    </p:nvPicPr>
                    <p:blipFill>
                      <a:blip r:embed="rId21"/>
                      <a:stretch>
                        <a:fillRect/>
                      </a:stretch>
                    </p:blipFill>
                    <p:spPr>
                      <a:xfrm>
                        <a:off x="3727886" y="3640128"/>
                        <a:ext cx="640001" cy="540000"/>
                      </a:xfrm>
                      <a:prstGeom prst="rect">
                        <a:avLst/>
                      </a:prstGeom>
                    </p:spPr>
                  </p:pic>
                </p:oleObj>
              </mc:Fallback>
            </mc:AlternateContent>
          </a:graphicData>
        </a:graphic>
      </p:graphicFrame>
      <p:graphicFrame>
        <p:nvGraphicFramePr>
          <p:cNvPr id="12" name="Objekt 11" descr="Vacancy listing from Mozambique">
            <a:extLst>
              <a:ext uri="{FF2B5EF4-FFF2-40B4-BE49-F238E27FC236}">
                <a16:creationId xmlns:a16="http://schemas.microsoft.com/office/drawing/2014/main" id="{00A372E3-1EAB-497D-89A6-9C0FB85CFCA7}"/>
              </a:ext>
            </a:extLst>
          </p:cNvPr>
          <p:cNvGraphicFramePr>
            <a:graphicFrameLocks noChangeAspect="1"/>
          </p:cNvGraphicFramePr>
          <p:nvPr>
            <p:extLst>
              <p:ext uri="{D42A27DB-BD31-4B8C-83A1-F6EECF244321}">
                <p14:modId xmlns:p14="http://schemas.microsoft.com/office/powerpoint/2010/main" val="2580662354"/>
              </p:ext>
            </p:extLst>
          </p:nvPr>
        </p:nvGraphicFramePr>
        <p:xfrm>
          <a:off x="2898379" y="3663504"/>
          <a:ext cx="640001" cy="540000"/>
        </p:xfrm>
        <a:graphic>
          <a:graphicData uri="http://schemas.openxmlformats.org/presentationml/2006/ole">
            <mc:AlternateContent xmlns:mc="http://schemas.openxmlformats.org/markup-compatibility/2006">
              <mc:Choice xmlns:v="urn:schemas-microsoft-com:vml" Requires="v">
                <p:oleObj spid="_x0000_s1058" name="Document" showAsIcon="1" r:id="rId22" imgW="914400" imgH="771480" progId="Word.Document.12">
                  <p:embed/>
                </p:oleObj>
              </mc:Choice>
              <mc:Fallback>
                <p:oleObj name="Document" showAsIcon="1" r:id="rId22" imgW="914400" imgH="771480" progId="Word.Document.12">
                  <p:embed/>
                  <p:pic>
                    <p:nvPicPr>
                      <p:cNvPr id="12" name="Objekt 11" descr="Vacancy listing from Mozambique">
                        <a:extLst>
                          <a:ext uri="{FF2B5EF4-FFF2-40B4-BE49-F238E27FC236}">
                            <a16:creationId xmlns:a16="http://schemas.microsoft.com/office/drawing/2014/main" id="{00A372E3-1EAB-497D-89A6-9C0FB85CFCA7}"/>
                          </a:ext>
                        </a:extLst>
                      </p:cNvPr>
                      <p:cNvPicPr/>
                      <p:nvPr/>
                    </p:nvPicPr>
                    <p:blipFill>
                      <a:blip r:embed="rId23"/>
                      <a:stretch>
                        <a:fillRect/>
                      </a:stretch>
                    </p:blipFill>
                    <p:spPr>
                      <a:xfrm>
                        <a:off x="2898379" y="3663504"/>
                        <a:ext cx="640001" cy="540000"/>
                      </a:xfrm>
                      <a:prstGeom prst="rect">
                        <a:avLst/>
                      </a:prstGeom>
                    </p:spPr>
                  </p:pic>
                </p:oleObj>
              </mc:Fallback>
            </mc:AlternateContent>
          </a:graphicData>
        </a:graphic>
      </p:graphicFrame>
      <p:sp>
        <p:nvSpPr>
          <p:cNvPr id="23" name="Textfeld 22">
            <a:extLst>
              <a:ext uri="{FF2B5EF4-FFF2-40B4-BE49-F238E27FC236}">
                <a16:creationId xmlns:a16="http://schemas.microsoft.com/office/drawing/2014/main" id="{FA665BB5-4529-4308-ACEF-DF7494B6C488}"/>
              </a:ext>
            </a:extLst>
          </p:cNvPr>
          <p:cNvSpPr txBox="1"/>
          <p:nvPr/>
        </p:nvSpPr>
        <p:spPr>
          <a:xfrm>
            <a:off x="2880396" y="1687029"/>
            <a:ext cx="380445" cy="246221"/>
          </a:xfrm>
          <a:prstGeom prst="rect">
            <a:avLst/>
          </a:prstGeom>
          <a:noFill/>
        </p:spPr>
        <p:txBody>
          <a:bodyPr wrap="square" rtlCol="0">
            <a:spAutoFit/>
          </a:bodyPr>
          <a:lstStyle/>
          <a:p>
            <a:pPr algn="l"/>
            <a:r>
              <a:rPr lang="de-DE" sz="1000" b="1" err="1"/>
              <a:t>pt</a:t>
            </a:r>
            <a:endParaRPr lang="de-DE" sz="1000" b="1"/>
          </a:p>
        </p:txBody>
      </p:sp>
      <p:sp>
        <p:nvSpPr>
          <p:cNvPr id="24" name="Textfeld 23">
            <a:extLst>
              <a:ext uri="{FF2B5EF4-FFF2-40B4-BE49-F238E27FC236}">
                <a16:creationId xmlns:a16="http://schemas.microsoft.com/office/drawing/2014/main" id="{263E76E5-5580-40B8-A548-C1027812C93A}"/>
              </a:ext>
            </a:extLst>
          </p:cNvPr>
          <p:cNvSpPr txBox="1"/>
          <p:nvPr/>
        </p:nvSpPr>
        <p:spPr>
          <a:xfrm>
            <a:off x="2861568" y="3687283"/>
            <a:ext cx="380445" cy="246221"/>
          </a:xfrm>
          <a:prstGeom prst="rect">
            <a:avLst/>
          </a:prstGeom>
          <a:noFill/>
        </p:spPr>
        <p:txBody>
          <a:bodyPr wrap="square" rtlCol="0">
            <a:spAutoFit/>
          </a:bodyPr>
          <a:lstStyle/>
          <a:p>
            <a:pPr algn="l"/>
            <a:r>
              <a:rPr lang="de-DE" sz="1000" b="1" err="1"/>
              <a:t>pt</a:t>
            </a:r>
            <a:endParaRPr lang="de-DE" sz="1000" b="1"/>
          </a:p>
        </p:txBody>
      </p:sp>
      <p:sp>
        <p:nvSpPr>
          <p:cNvPr id="25" name="Textfeld 24">
            <a:extLst>
              <a:ext uri="{FF2B5EF4-FFF2-40B4-BE49-F238E27FC236}">
                <a16:creationId xmlns:a16="http://schemas.microsoft.com/office/drawing/2014/main" id="{58BFA3B5-4D6C-451B-A5A2-571A3F181699}"/>
              </a:ext>
            </a:extLst>
          </p:cNvPr>
          <p:cNvSpPr txBox="1"/>
          <p:nvPr/>
        </p:nvSpPr>
        <p:spPr>
          <a:xfrm>
            <a:off x="2835155" y="3079825"/>
            <a:ext cx="380445" cy="246221"/>
          </a:xfrm>
          <a:prstGeom prst="rect">
            <a:avLst/>
          </a:prstGeom>
          <a:noFill/>
        </p:spPr>
        <p:txBody>
          <a:bodyPr wrap="square" rtlCol="0">
            <a:spAutoFit/>
          </a:bodyPr>
          <a:lstStyle/>
          <a:p>
            <a:pPr algn="l"/>
            <a:r>
              <a:rPr lang="de-DE" sz="1000" b="1"/>
              <a:t>en</a:t>
            </a:r>
          </a:p>
        </p:txBody>
      </p:sp>
      <p:sp>
        <p:nvSpPr>
          <p:cNvPr id="26" name="Textfeld 25">
            <a:extLst>
              <a:ext uri="{FF2B5EF4-FFF2-40B4-BE49-F238E27FC236}">
                <a16:creationId xmlns:a16="http://schemas.microsoft.com/office/drawing/2014/main" id="{9F8A895E-3A7B-4DCD-8B2E-6BCE44E5ED30}"/>
              </a:ext>
            </a:extLst>
          </p:cNvPr>
          <p:cNvSpPr txBox="1"/>
          <p:nvPr/>
        </p:nvSpPr>
        <p:spPr>
          <a:xfrm>
            <a:off x="3673003" y="2362709"/>
            <a:ext cx="380445" cy="246221"/>
          </a:xfrm>
          <a:prstGeom prst="rect">
            <a:avLst/>
          </a:prstGeom>
          <a:noFill/>
        </p:spPr>
        <p:txBody>
          <a:bodyPr wrap="square" rtlCol="0">
            <a:spAutoFit/>
          </a:bodyPr>
          <a:lstStyle/>
          <a:p>
            <a:pPr algn="l"/>
            <a:r>
              <a:rPr lang="de-DE" sz="1000" b="1"/>
              <a:t>en</a:t>
            </a:r>
          </a:p>
        </p:txBody>
      </p:sp>
      <p:sp>
        <p:nvSpPr>
          <p:cNvPr id="27" name="Textfeld 26">
            <a:extLst>
              <a:ext uri="{FF2B5EF4-FFF2-40B4-BE49-F238E27FC236}">
                <a16:creationId xmlns:a16="http://schemas.microsoft.com/office/drawing/2014/main" id="{56699190-0F9D-4DA4-AF37-4F96C093EA73}"/>
              </a:ext>
            </a:extLst>
          </p:cNvPr>
          <p:cNvSpPr txBox="1"/>
          <p:nvPr/>
        </p:nvSpPr>
        <p:spPr>
          <a:xfrm>
            <a:off x="3673003" y="3663504"/>
            <a:ext cx="380445" cy="246221"/>
          </a:xfrm>
          <a:prstGeom prst="rect">
            <a:avLst/>
          </a:prstGeom>
          <a:noFill/>
        </p:spPr>
        <p:txBody>
          <a:bodyPr wrap="square" rtlCol="0">
            <a:spAutoFit/>
          </a:bodyPr>
          <a:lstStyle/>
          <a:p>
            <a:pPr algn="l"/>
            <a:r>
              <a:rPr lang="de-DE" sz="1000" b="1"/>
              <a:t>en</a:t>
            </a:r>
          </a:p>
        </p:txBody>
      </p:sp>
      <p:sp>
        <p:nvSpPr>
          <p:cNvPr id="28" name="Textfeld 27">
            <a:hlinkClick r:id="" action="ppaction://hlinkshowjump?jump=nextslide"/>
            <a:extLst>
              <a:ext uri="{FF2B5EF4-FFF2-40B4-BE49-F238E27FC236}">
                <a16:creationId xmlns:a16="http://schemas.microsoft.com/office/drawing/2014/main" id="{00889997-EA1E-4D73-9F66-9FD0735576C4}"/>
              </a:ext>
            </a:extLst>
          </p:cNvPr>
          <p:cNvSpPr txBox="1"/>
          <p:nvPr/>
        </p:nvSpPr>
        <p:spPr>
          <a:xfrm>
            <a:off x="6219371" y="4285248"/>
            <a:ext cx="2797074" cy="433749"/>
          </a:xfrm>
          <a:prstGeom prst="rightArrow">
            <a:avLst>
              <a:gd name="adj1" fmla="val 100000"/>
              <a:gd name="adj2" fmla="val 50000"/>
            </a:avLst>
          </a:prstGeom>
          <a:solidFill>
            <a:schemeClr val="bg2"/>
          </a:solidFill>
          <a:ln>
            <a:solidFill>
              <a:schemeClr val="accent3"/>
            </a:solidFill>
          </a:ln>
          <a:effectLst>
            <a:outerShdw blurRad="50800" dist="38100" dir="2700000" algn="tl" rotWithShape="0">
              <a:prstClr val="black">
                <a:alpha val="40000"/>
              </a:prstClr>
            </a:outerShdw>
          </a:effectLst>
        </p:spPr>
        <p:txBody>
          <a:bodyPr wrap="square" rtlCol="0">
            <a:noAutofit/>
          </a:bodyPr>
          <a:lstStyle/>
          <a:p>
            <a:pPr algn="l"/>
            <a:r>
              <a:rPr lang="en-US" sz="1000"/>
              <a:t>Check out the tools that you can use to collect data after the fair.</a:t>
            </a:r>
            <a:endParaRPr lang="en-US" sz="1000" i="1"/>
          </a:p>
        </p:txBody>
      </p:sp>
      <p:graphicFrame>
        <p:nvGraphicFramePr>
          <p:cNvPr id="3" name="Objekt 2">
            <a:extLst>
              <a:ext uri="{FF2B5EF4-FFF2-40B4-BE49-F238E27FC236}">
                <a16:creationId xmlns:a16="http://schemas.microsoft.com/office/drawing/2014/main" id="{FAB22BB2-3B64-4147-9216-3F1202DD1DAA}"/>
              </a:ext>
            </a:extLst>
          </p:cNvPr>
          <p:cNvGraphicFramePr>
            <a:graphicFrameLocks noChangeAspect="1"/>
          </p:cNvGraphicFramePr>
          <p:nvPr>
            <p:extLst>
              <p:ext uri="{D42A27DB-BD31-4B8C-83A1-F6EECF244321}">
                <p14:modId xmlns:p14="http://schemas.microsoft.com/office/powerpoint/2010/main" val="1375231793"/>
              </p:ext>
            </p:extLst>
          </p:nvPr>
        </p:nvGraphicFramePr>
        <p:xfrm>
          <a:off x="4364305" y="3056976"/>
          <a:ext cx="640000" cy="540000"/>
        </p:xfrm>
        <a:graphic>
          <a:graphicData uri="http://schemas.openxmlformats.org/presentationml/2006/ole">
            <mc:AlternateContent xmlns:mc="http://schemas.openxmlformats.org/markup-compatibility/2006">
              <mc:Choice xmlns:v="urn:schemas-microsoft-com:vml" Requires="v">
                <p:oleObj spid="_x0000_s1059" name="Worksheet" showAsIcon="1" r:id="rId24" imgW="914400" imgH="771480" progId="Excel.Sheet.12">
                  <p:embed/>
                </p:oleObj>
              </mc:Choice>
              <mc:Fallback>
                <p:oleObj name="Worksheet" showAsIcon="1" r:id="rId24" imgW="914400" imgH="771480" progId="Excel.Sheet.12">
                  <p:embed/>
                  <p:pic>
                    <p:nvPicPr>
                      <p:cNvPr id="3" name="Objekt 2">
                        <a:extLst>
                          <a:ext uri="{FF2B5EF4-FFF2-40B4-BE49-F238E27FC236}">
                            <a16:creationId xmlns:a16="http://schemas.microsoft.com/office/drawing/2014/main" id="{FAB22BB2-3B64-4147-9216-3F1202DD1DAA}"/>
                          </a:ext>
                        </a:extLst>
                      </p:cNvPr>
                      <p:cNvPicPr/>
                      <p:nvPr/>
                    </p:nvPicPr>
                    <p:blipFill>
                      <a:blip r:embed="rId25"/>
                      <a:stretch>
                        <a:fillRect/>
                      </a:stretch>
                    </p:blipFill>
                    <p:spPr>
                      <a:xfrm>
                        <a:off x="4364305" y="3056976"/>
                        <a:ext cx="640000" cy="540000"/>
                      </a:xfrm>
                      <a:prstGeom prst="rect">
                        <a:avLst/>
                      </a:prstGeom>
                    </p:spPr>
                  </p:pic>
                </p:oleObj>
              </mc:Fallback>
            </mc:AlternateContent>
          </a:graphicData>
        </a:graphic>
      </p:graphicFrame>
      <p:sp>
        <p:nvSpPr>
          <p:cNvPr id="29" name="Textfeld 28">
            <a:extLst>
              <a:ext uri="{FF2B5EF4-FFF2-40B4-BE49-F238E27FC236}">
                <a16:creationId xmlns:a16="http://schemas.microsoft.com/office/drawing/2014/main" id="{D016A022-29EF-4F82-A002-9103D97B7B1D}"/>
              </a:ext>
            </a:extLst>
          </p:cNvPr>
          <p:cNvSpPr txBox="1"/>
          <p:nvPr/>
        </p:nvSpPr>
        <p:spPr>
          <a:xfrm>
            <a:off x="4303860" y="3079825"/>
            <a:ext cx="380445" cy="246221"/>
          </a:xfrm>
          <a:prstGeom prst="rect">
            <a:avLst/>
          </a:prstGeom>
          <a:noFill/>
        </p:spPr>
        <p:txBody>
          <a:bodyPr wrap="square" rtlCol="0">
            <a:spAutoFit/>
          </a:bodyPr>
          <a:lstStyle/>
          <a:p>
            <a:pPr algn="l"/>
            <a:r>
              <a:rPr lang="de-DE" sz="1000" b="1" err="1"/>
              <a:t>fr</a:t>
            </a:r>
            <a:endParaRPr lang="de-DE" sz="1000" b="1"/>
          </a:p>
        </p:txBody>
      </p:sp>
      <p:sp>
        <p:nvSpPr>
          <p:cNvPr id="30" name="Textfeld 29">
            <a:extLst>
              <a:ext uri="{FF2B5EF4-FFF2-40B4-BE49-F238E27FC236}">
                <a16:creationId xmlns:a16="http://schemas.microsoft.com/office/drawing/2014/main" id="{786B8235-5499-4AB2-B04E-461E1333A625}"/>
              </a:ext>
            </a:extLst>
          </p:cNvPr>
          <p:cNvSpPr txBox="1"/>
          <p:nvPr/>
        </p:nvSpPr>
        <p:spPr>
          <a:xfrm>
            <a:off x="4303860" y="1714304"/>
            <a:ext cx="380445" cy="246221"/>
          </a:xfrm>
          <a:prstGeom prst="rect">
            <a:avLst/>
          </a:prstGeom>
          <a:noFill/>
        </p:spPr>
        <p:txBody>
          <a:bodyPr wrap="square" rtlCol="0">
            <a:spAutoFit/>
          </a:bodyPr>
          <a:lstStyle/>
          <a:p>
            <a:pPr algn="l"/>
            <a:r>
              <a:rPr lang="de-DE" sz="1000" b="1" err="1"/>
              <a:t>fr</a:t>
            </a:r>
            <a:endParaRPr lang="de-DE" sz="1000" b="1"/>
          </a:p>
        </p:txBody>
      </p:sp>
      <p:graphicFrame>
        <p:nvGraphicFramePr>
          <p:cNvPr id="10" name="Objekt 9">
            <a:extLst>
              <a:ext uri="{FF2B5EF4-FFF2-40B4-BE49-F238E27FC236}">
                <a16:creationId xmlns:a16="http://schemas.microsoft.com/office/drawing/2014/main" id="{DDD2CE6C-A272-4FDC-AB8B-608350E661FE}"/>
              </a:ext>
            </a:extLst>
          </p:cNvPr>
          <p:cNvGraphicFramePr>
            <a:graphicFrameLocks noChangeAspect="1"/>
          </p:cNvGraphicFramePr>
          <p:nvPr>
            <p:extLst>
              <p:ext uri="{D42A27DB-BD31-4B8C-83A1-F6EECF244321}">
                <p14:modId xmlns:p14="http://schemas.microsoft.com/office/powerpoint/2010/main" val="586064763"/>
              </p:ext>
            </p:extLst>
          </p:nvPr>
        </p:nvGraphicFramePr>
        <p:xfrm>
          <a:off x="4364305" y="1663250"/>
          <a:ext cx="640000" cy="540000"/>
        </p:xfrm>
        <a:graphic>
          <a:graphicData uri="http://schemas.openxmlformats.org/presentationml/2006/ole">
            <mc:AlternateContent xmlns:mc="http://schemas.openxmlformats.org/markup-compatibility/2006">
              <mc:Choice xmlns:v="urn:schemas-microsoft-com:vml" Requires="v">
                <p:oleObj spid="_x0000_s1060" name="Worksheet" showAsIcon="1" r:id="rId26" imgW="914400" imgH="771480" progId="Excel.Sheet.12">
                  <p:embed/>
                </p:oleObj>
              </mc:Choice>
              <mc:Fallback>
                <p:oleObj name="Worksheet" showAsIcon="1" r:id="rId26" imgW="914400" imgH="771480" progId="Excel.Sheet.12">
                  <p:embed/>
                  <p:pic>
                    <p:nvPicPr>
                      <p:cNvPr id="10" name="Objekt 9">
                        <a:extLst>
                          <a:ext uri="{FF2B5EF4-FFF2-40B4-BE49-F238E27FC236}">
                            <a16:creationId xmlns:a16="http://schemas.microsoft.com/office/drawing/2014/main" id="{DDD2CE6C-A272-4FDC-AB8B-608350E661FE}"/>
                          </a:ext>
                        </a:extLst>
                      </p:cNvPr>
                      <p:cNvPicPr/>
                      <p:nvPr/>
                    </p:nvPicPr>
                    <p:blipFill>
                      <a:blip r:embed="rId27"/>
                      <a:stretch>
                        <a:fillRect/>
                      </a:stretch>
                    </p:blipFill>
                    <p:spPr>
                      <a:xfrm>
                        <a:off x="4364305" y="1663250"/>
                        <a:ext cx="640000" cy="540000"/>
                      </a:xfrm>
                      <a:prstGeom prst="rect">
                        <a:avLst/>
                      </a:prstGeom>
                    </p:spPr>
                  </p:pic>
                </p:oleObj>
              </mc:Fallback>
            </mc:AlternateContent>
          </a:graphicData>
        </a:graphic>
      </p:graphicFrame>
    </p:spTree>
    <p:extLst>
      <p:ext uri="{BB962C8B-B14F-4D97-AF65-F5344CB8AC3E}">
        <p14:creationId xmlns:p14="http://schemas.microsoft.com/office/powerpoint/2010/main" val="1001788857"/>
      </p:ext>
    </p:extLst>
  </p:cSld>
  <p:clrMapOvr>
    <a:masterClrMapping/>
  </p:clrMapOvr>
  <p:transition>
    <p:fade/>
  </p:transition>
</p:sld>
</file>

<file path=ppt/theme/theme1.xml><?xml version="1.0" encoding="utf-8"?>
<a:theme xmlns:a="http://schemas.openxmlformats.org/drawingml/2006/main" name="Master English">
  <a:themeElements>
    <a:clrScheme name="Custom 1">
      <a:dk1>
        <a:sysClr val="windowText" lastClr="000000"/>
      </a:dk1>
      <a:lt1>
        <a:sysClr val="window" lastClr="FFFFFF"/>
      </a:lt1>
      <a:dk2>
        <a:srgbClr val="828481"/>
      </a:dk2>
      <a:lt2>
        <a:srgbClr val="E6E6E6"/>
      </a:lt2>
      <a:accent1>
        <a:srgbClr val="24676C"/>
      </a:accent1>
      <a:accent2>
        <a:srgbClr val="20986D"/>
      </a:accent2>
      <a:accent3>
        <a:srgbClr val="00C8EC"/>
      </a:accent3>
      <a:accent4>
        <a:srgbClr val="7FF8A7"/>
      </a:accent4>
      <a:accent5>
        <a:srgbClr val="828481"/>
      </a:accent5>
      <a:accent6>
        <a:srgbClr val="C80F0F"/>
      </a:accent6>
      <a:hlink>
        <a:srgbClr val="00C8EC"/>
      </a:hlink>
      <a:folHlink>
        <a:srgbClr val="24676C"/>
      </a:folHlink>
    </a:clrScheme>
    <a:fontScheme name="Custom 1">
      <a:majorFont>
        <a:latin typeface="Avenir Next LT Pro"/>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f2f176-cf47-421b-b7ec-5b60e2231177">
      <UserInfo>
        <DisplayName>Awino, Ruth Dorrine GIZ KE</DisplayName>
        <AccountId>141</AccountId>
        <AccountType/>
      </UserInfo>
      <UserInfo>
        <DisplayName>Mueller, Julia GIZ KE</DisplayName>
        <AccountId>50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EC953EF8CAFF3419FA351EB66C9C448" ma:contentTypeVersion="13" ma:contentTypeDescription="Ein neues Dokument erstellen." ma:contentTypeScope="" ma:versionID="74537f013995ec3b9e9b6520750fff06">
  <xsd:schema xmlns:xsd="http://www.w3.org/2001/XMLSchema" xmlns:xs="http://www.w3.org/2001/XMLSchema" xmlns:p="http://schemas.microsoft.com/office/2006/metadata/properties" xmlns:ns2="bfecf6a6-5167-4a14-bba1-e27ea42767d8" xmlns:ns3="02f2f176-cf47-421b-b7ec-5b60e2231177" targetNamespace="http://schemas.microsoft.com/office/2006/metadata/properties" ma:root="true" ma:fieldsID="e3cf78cd814b093390972e663bd40426" ns2:_="" ns3:_="">
    <xsd:import namespace="bfecf6a6-5167-4a14-bba1-e27ea42767d8"/>
    <xsd:import namespace="02f2f176-cf47-421b-b7ec-5b60e223117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ecf6a6-5167-4a14-bba1-e27ea42767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f2f176-cf47-421b-b7ec-5b60e2231177"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549591-DBFE-4E8A-BFA8-EA18E2C0541F}">
  <ds:schemaRefs>
    <ds:schemaRef ds:uri="http://schemas.microsoft.com/sharepoint/v3/contenttype/forms"/>
  </ds:schemaRefs>
</ds:datastoreItem>
</file>

<file path=customXml/itemProps2.xml><?xml version="1.0" encoding="utf-8"?>
<ds:datastoreItem xmlns:ds="http://schemas.openxmlformats.org/officeDocument/2006/customXml" ds:itemID="{D843F7D0-6833-4723-9F3B-A68938FA800D}">
  <ds:schemaRefs>
    <ds:schemaRef ds:uri="http://schemas.microsoft.com/office/infopath/2007/PartnerControls"/>
    <ds:schemaRef ds:uri="http://schemas.microsoft.com/office/2006/documentManagement/types"/>
    <ds:schemaRef ds:uri="http://schemas.microsoft.com/office/2006/metadata/properties"/>
    <ds:schemaRef ds:uri="bfecf6a6-5167-4a14-bba1-e27ea42767d8"/>
    <ds:schemaRef ds:uri="http://purl.org/dc/terms/"/>
    <ds:schemaRef ds:uri="http://schemas.openxmlformats.org/package/2006/metadata/core-properties"/>
    <ds:schemaRef ds:uri="http://purl.org/dc/dcmitype/"/>
    <ds:schemaRef ds:uri="02f2f176-cf47-421b-b7ec-5b60e2231177"/>
    <ds:schemaRef ds:uri="http://www.w3.org/XML/1998/namespace"/>
    <ds:schemaRef ds:uri="http://purl.org/dc/elements/1.1/"/>
  </ds:schemaRefs>
</ds:datastoreItem>
</file>

<file path=customXml/itemProps3.xml><?xml version="1.0" encoding="utf-8"?>
<ds:datastoreItem xmlns:ds="http://schemas.openxmlformats.org/officeDocument/2006/customXml" ds:itemID="{BC4B11A9-0D67-4E16-B223-B42AD81FD5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ecf6a6-5167-4a14-bba1-e27ea42767d8"/>
    <ds:schemaRef ds:uri="02f2f176-cf47-421b-b7ec-5b60e2231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2928</Words>
  <Application>Microsoft Office PowerPoint</Application>
  <PresentationFormat>Bildschirmpräsentation (16:9)</PresentationFormat>
  <Paragraphs>309</Paragraphs>
  <Slides>15</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4</vt:i4>
      </vt:variant>
      <vt:variant>
        <vt:lpstr>Folientitel</vt:lpstr>
      </vt:variant>
      <vt:variant>
        <vt:i4>15</vt:i4>
      </vt:variant>
    </vt:vector>
  </HeadingPairs>
  <TitlesOfParts>
    <vt:vector size="25" baseType="lpstr">
      <vt:lpstr>Arial</vt:lpstr>
      <vt:lpstr>Avenir Next LT Pro</vt:lpstr>
      <vt:lpstr>Avenir Next LT Pro Light</vt:lpstr>
      <vt:lpstr>Symbol</vt:lpstr>
      <vt:lpstr>Wingdings</vt:lpstr>
      <vt:lpstr>Master English</vt:lpstr>
      <vt:lpstr>Worksheet</vt:lpstr>
      <vt:lpstr>Document</vt:lpstr>
      <vt:lpstr>Acrobat Document</vt:lpstr>
      <vt:lpstr>Presentation</vt:lpstr>
      <vt:lpstr>Monitoring of Participation and Results of (rural) Job and Opportunity Fairs</vt:lpstr>
      <vt:lpstr>Table of Content: M&amp;E of (rural) Job and Opportunity Fairs</vt:lpstr>
      <vt:lpstr>Experiences are based on rural job and opportunity fairs in Kenya, Malawi, Mozambique and Burkina Faso organized in 2022 and 2023.</vt:lpstr>
      <vt:lpstr>The first step is to define the targets for M&amp;E. What do you want to know?</vt:lpstr>
      <vt:lpstr>Participation measures the attendance at the fair, of both, youth and exhibitors.</vt:lpstr>
      <vt:lpstr>Then you need to define very specifically which information you need to collect to inform your targets. We start with preparation.</vt:lpstr>
      <vt:lpstr>This is the information you need to collect to inform your targets on evaluating the job fair.</vt:lpstr>
      <vt:lpstr>As results refers to the change over time in situation or habits, you will need to collect information in a baseline and in an endline.</vt:lpstr>
      <vt:lpstr>These are tools you can use to collect data before the job fair. It is not one tool per target or requirement, but targets need more than one tool</vt:lpstr>
      <vt:lpstr>These are tools you can use to collect data after the job fair.  All tools need to be adapted to the actual fair.</vt:lpstr>
      <vt:lpstr>This is how we used the tools to collect data before or at the beginning of the fair, you will need enumerators on the ground!</vt:lpstr>
      <vt:lpstr>And this is how we applied the tools after or at the end of the fair. Tracer surveys are done via phone calls afterwards.</vt:lpstr>
      <vt:lpstr>Don’t make the same mistakes as we did.</vt:lpstr>
      <vt:lpstr>Do not forget the most important step: Use the insights to improve the next job fair!</vt:lpstr>
      <vt:lpstr>Any questions? Feel free to contact us!</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Marx, Lukas GIZ</cp:lastModifiedBy>
  <cp:revision>12</cp:revision>
  <dcterms:created xsi:type="dcterms:W3CDTF">2017-09-14T11:33:37Z</dcterms:created>
  <dcterms:modified xsi:type="dcterms:W3CDTF">2023-11-02T13:40:08Z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0x0101002EC953EF8CAFF3419FA351EB66C9C448</vt:lpwstr>
  </property>
</Properties>
</file>